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309" r:id="rId16"/>
    <p:sldId id="270" r:id="rId17"/>
    <p:sldId id="271" r:id="rId18"/>
    <p:sldId id="272" r:id="rId19"/>
    <p:sldId id="273" r:id="rId20"/>
    <p:sldId id="274" r:id="rId21"/>
    <p:sldId id="275" r:id="rId22"/>
    <p:sldId id="276" r:id="rId23"/>
    <p:sldId id="277" r:id="rId24"/>
    <p:sldId id="278" r:id="rId25"/>
    <p:sldId id="30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8A9ECC-F131-42C8-9306-214BA1133E11}">
          <p14:sldIdLst>
            <p14:sldId id="256"/>
            <p14:sldId id="257"/>
            <p14:sldId id="258"/>
            <p14:sldId id="259"/>
            <p14:sldId id="260"/>
          </p14:sldIdLst>
        </p14:section>
        <p14:section name="Untitled Section" id="{962DF369-D813-4ABA-B9E7-4A03E39F9EDD}">
          <p14:sldIdLst>
            <p14:sldId id="261"/>
            <p14:sldId id="262"/>
            <p14:sldId id="263"/>
            <p14:sldId id="264"/>
            <p14:sldId id="265"/>
            <p14:sldId id="266"/>
            <p14:sldId id="267"/>
            <p14:sldId id="268"/>
            <p14:sldId id="269"/>
            <p14:sldId id="309"/>
            <p14:sldId id="270"/>
            <p14:sldId id="271"/>
            <p14:sldId id="272"/>
            <p14:sldId id="273"/>
            <p14:sldId id="274"/>
            <p14:sldId id="275"/>
            <p14:sldId id="276"/>
            <p14:sldId id="277"/>
            <p14:sldId id="278"/>
            <p14:sldId id="30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AE5EF0-5D65-47B7-825E-C4364DB7BC36}" v="959" dt="2021-10-02T21:41:49.2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5" d="100"/>
          <a:sy n="65" d="100"/>
        </p:scale>
        <p:origin x="-1296" y="-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a:t>Click to edit Master title style</a:t>
            </a:r>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7" name="Date Placeholder 6"/>
          <p:cNvSpPr>
            <a:spLocks noGrp="1"/>
          </p:cNvSpPr>
          <p:nvPr>
            <p:ph type="dt" sz="half" idx="10"/>
          </p:nvPr>
        </p:nvSpPr>
        <p:spPr/>
        <p:txBody>
          <a:bodyPr/>
          <a:lstStyle/>
          <a:p>
            <a:fld id="{DDF376DD-75C8-465C-9652-EBB66E25DB01}" type="datetimeFigureOut">
              <a:rPr lang="en-US" smtClean="0"/>
              <a:t>10/2/2021</a:t>
            </a:fld>
            <a:endParaRPr lang="en-US"/>
          </a:p>
        </p:txBody>
      </p:sp>
      <p:sp>
        <p:nvSpPr>
          <p:cNvPr id="20" name="Footer Placeholder 19"/>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51726DC2-62FE-4E9E-9424-290D089D35CF}" type="slidenum">
              <a:rPr lang="en-US" smtClean="0"/>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DF376DD-75C8-465C-9652-EBB66E25DB01}" type="datetimeFigureOut">
              <a:rPr lang="en-US" smtClean="0"/>
              <a:t>10/2/2021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726DC2-62FE-4E9E-9424-290D089D35C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1430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DF376DD-75C8-465C-9652-EBB66E25DB01}" type="datetimeFigureOut">
              <a:rPr lang="en-US" smtClean="0"/>
              <a:t>10/2/2021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726DC2-62FE-4E9E-9424-290D089D35C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DF376DD-75C8-465C-9652-EBB66E25DB01}" type="datetimeFigureOut">
              <a:rPr lang="en-US" smtClean="0"/>
              <a:t>10/2/2021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726DC2-62FE-4E9E-9424-290D089D35C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a:t>Click to edit Master title style</a:t>
            </a:r>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DDF376DD-75C8-465C-9652-EBB66E25DB01}" type="datetimeFigureOut">
              <a:rPr lang="en-US" smtClean="0"/>
              <a:t>10/2/2021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726DC2-62FE-4E9E-9424-290D089D35CF}" type="slidenum">
              <a:rPr lang="en-US" smtClean="0"/>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kumimoji="0" lang="en-US"/>
              <a:t>Click to edit Master title style</a:t>
            </a:r>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DDF376DD-75C8-465C-9652-EBB66E25DB01}" type="datetimeFigureOut">
              <a:rPr lang="en-US" smtClean="0"/>
              <a:t>10/2/2021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726DC2-62FE-4E9E-9424-290D089D35C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a:t>Click to edit Master title style</a:t>
            </a:r>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DDF376DD-75C8-465C-9652-EBB66E25DB01}" type="datetimeFigureOut">
              <a:rPr lang="en-US" smtClean="0"/>
              <a:t>10/2/2021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726DC2-62FE-4E9E-9424-290D089D35C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p>
            <a:r>
              <a:rPr kumimoji="0" lang="en-US"/>
              <a:t>Click to edit Master title style</a:t>
            </a:r>
          </a:p>
        </p:txBody>
      </p:sp>
      <p:sp>
        <p:nvSpPr>
          <p:cNvPr id="3" name="Date Placeholder 2"/>
          <p:cNvSpPr>
            <a:spLocks noGrp="1"/>
          </p:cNvSpPr>
          <p:nvPr>
            <p:ph type="dt" sz="half" idx="10"/>
          </p:nvPr>
        </p:nvSpPr>
        <p:spPr/>
        <p:txBody>
          <a:bodyPr/>
          <a:lstStyle/>
          <a:p>
            <a:fld id="{DDF376DD-75C8-465C-9652-EBB66E25DB01}" type="datetimeFigureOut">
              <a:rPr lang="en-US" smtClean="0"/>
              <a:t>10/2/2021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726DC2-62FE-4E9E-9424-290D089D35C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fld id="{DDF376DD-75C8-465C-9652-EBB66E25DB01}" type="datetimeFigureOut">
              <a:rPr lang="en-US" smtClean="0"/>
              <a:t>10/2/2021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726DC2-62FE-4E9E-9424-290D089D35CF}" type="slidenum">
              <a:rPr lang="en-US" smtClean="0"/>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a:t>Click to edit Master title style</a:t>
            </a:r>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DDF376DD-75C8-465C-9652-EBB66E25DB01}" type="datetimeFigureOut">
              <a:rPr lang="en-US" smtClean="0"/>
              <a:t>10/2/2021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726DC2-62FE-4E9E-9424-290D089D35C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a:t>Click to edit Master title style</a:t>
            </a:r>
          </a:p>
        </p:txBody>
      </p:sp>
      <p:sp>
        <p:nvSpPr>
          <p:cNvPr id="5" name="Date Placeholder 4"/>
          <p:cNvSpPr>
            <a:spLocks noGrp="1"/>
          </p:cNvSpPr>
          <p:nvPr>
            <p:ph type="dt" sz="half" idx="10"/>
          </p:nvPr>
        </p:nvSpPr>
        <p:spPr/>
        <p:txBody>
          <a:bodyPr/>
          <a:lstStyle/>
          <a:p>
            <a:fld id="{DDF376DD-75C8-465C-9652-EBB66E25DB01}" type="datetimeFigureOut">
              <a:rPr lang="en-US" smtClean="0"/>
              <a:t>10/2/2021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726DC2-62FE-4E9E-9424-290D089D35CF}" type="slidenum">
              <a:rPr lang="en-US" smtClean="0"/>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kumimoji="0" lang="en-US"/>
              <a:t>Click to edit Master title style</a:t>
            </a:r>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DDF376DD-75C8-465C-9652-EBB66E25DB01}" type="datetimeFigureOut">
              <a:rPr lang="en-US" smtClean="0"/>
              <a:t>10/2/2021</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51726DC2-62FE-4E9E-9424-290D089D35CF}" type="slidenum">
              <a:rPr lang="en-US" smtClean="0"/>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idx="1"/>
          </p:nvPr>
        </p:nvSpPr>
        <p:spPr>
          <a:xfrm>
            <a:off x="1371600" y="1447800"/>
            <a:ext cx="6705600" cy="4800600"/>
          </a:xfrm>
        </p:spPr>
        <p:txBody>
          <a:bodyPr>
            <a:normAutofit/>
          </a:bodyPr>
          <a:lstStyle/>
          <a:p>
            <a:pPr marL="1325880" lvl="5" indent="0" algn="ctr">
              <a:buNone/>
            </a:pPr>
            <a:endParaRPr lang="en-US" sz="4400" b="1" dirty="0">
              <a:latin typeface="Arial" pitchFamily="34" charset="0"/>
              <a:cs typeface="Arial" pitchFamily="34" charset="0"/>
            </a:endParaRPr>
          </a:p>
          <a:p>
            <a:pPr marL="1325880" lvl="5" indent="0" algn="ctr">
              <a:buNone/>
            </a:pPr>
            <a:r>
              <a:rPr lang="en-US" sz="4400" b="1" dirty="0">
                <a:latin typeface="Arial" pitchFamily="34" charset="0"/>
                <a:cs typeface="Arial" pitchFamily="34" charset="0"/>
              </a:rPr>
              <a:t>HOUSING: PRICE PREDICTION </a:t>
            </a:r>
          </a:p>
        </p:txBody>
      </p:sp>
    </p:spTree>
    <p:extLst>
      <p:ext uri="{BB962C8B-B14F-4D97-AF65-F5344CB8AC3E}">
        <p14:creationId xmlns:p14="http://schemas.microsoft.com/office/powerpoint/2010/main" val="3589304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40" tIns="45720" rIns="91440" bIns="45720" anchor="ctr">
            <a:normAutofit/>
          </a:bodyPr>
          <a:lstStyle/>
          <a:p>
            <a:r>
              <a:rPr lang="en-US" sz="2000" b="1" err="1">
                <a:latin typeface="Arial"/>
                <a:cs typeface="Arial"/>
              </a:rPr>
              <a:t>Univarient</a:t>
            </a:r>
            <a:r>
              <a:rPr lang="en-US" sz="2000" b="1" dirty="0">
                <a:latin typeface="Arial"/>
                <a:cs typeface="Arial"/>
              </a:rPr>
              <a:t> analysis is shows graphical representation of  all columns in Train dataset:</a:t>
            </a:r>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52600" y="1524000"/>
            <a:ext cx="2438400" cy="4299171"/>
          </a:xfrm>
          <a:prstGeom prst="rect">
            <a:avLst/>
          </a:prstGeom>
          <a:noFill/>
          <a:ln>
            <a:no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4800600" y="1524000"/>
            <a:ext cx="2654300" cy="4197350"/>
          </a:xfrm>
          <a:prstGeom prst="rect">
            <a:avLst/>
          </a:prstGeom>
          <a:noFill/>
          <a:ln>
            <a:noFill/>
          </a:ln>
        </p:spPr>
      </p:pic>
    </p:spTree>
    <p:extLst>
      <p:ext uri="{BB962C8B-B14F-4D97-AF65-F5344CB8AC3E}">
        <p14:creationId xmlns:p14="http://schemas.microsoft.com/office/powerpoint/2010/main" val="3625693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737039"/>
          </a:xfrm>
        </p:spPr>
        <p:txBody>
          <a:bodyPr lIns="91440" tIns="45720" rIns="91440" bIns="45720" anchor="ctr">
            <a:noAutofit/>
          </a:bodyPr>
          <a:lstStyle/>
          <a:p>
            <a:r>
              <a:rPr lang="en-IN" sz="2400" b="1" dirty="0">
                <a:effectLst/>
                <a:latin typeface="Arial"/>
                <a:cs typeface="Arial"/>
              </a:rPr>
              <a:t>Bi </a:t>
            </a:r>
            <a:r>
              <a:rPr lang="en-IN" sz="2400" b="1" err="1">
                <a:effectLst/>
                <a:latin typeface="Arial"/>
                <a:cs typeface="Arial"/>
              </a:rPr>
              <a:t>varient</a:t>
            </a:r>
            <a:r>
              <a:rPr lang="en-IN" sz="2400" b="1" dirty="0">
                <a:effectLst/>
                <a:latin typeface="Arial"/>
                <a:cs typeface="Arial"/>
              </a:rPr>
              <a:t> Analysis Train dataset:  </a:t>
            </a:r>
            <a:br>
              <a:rPr lang="en-US" sz="2400" b="1" dirty="0">
                <a:effectLst/>
                <a:latin typeface="Arial" pitchFamily="34" charset="0"/>
                <a:cs typeface="Arial" pitchFamily="34" charset="0"/>
              </a:rPr>
            </a:br>
            <a:endParaRPr lang="en-US" sz="2400" b="1">
              <a:latin typeface="Arial" pitchFamily="34" charset="0"/>
              <a:cs typeface="Arial" pitchFamily="34" charset="0"/>
            </a:endParaRPr>
          </a:p>
        </p:txBody>
      </p:sp>
      <p:sp>
        <p:nvSpPr>
          <p:cNvPr id="3" name="Content Placeholder 2"/>
          <p:cNvSpPr>
            <a:spLocks noGrp="1"/>
          </p:cNvSpPr>
          <p:nvPr>
            <p:ph idx="1"/>
          </p:nvPr>
        </p:nvSpPr>
        <p:spPr>
          <a:xfrm>
            <a:off x="1435608" y="762000"/>
            <a:ext cx="7498080" cy="5486400"/>
          </a:xfrm>
        </p:spPr>
        <p:txBody>
          <a:bodyPr>
            <a:normAutofit/>
          </a:bodyPr>
          <a:lstStyle/>
          <a:p>
            <a:pPr marL="82296" indent="0">
              <a:buNone/>
            </a:pPr>
            <a:r>
              <a:rPr lang="en-US" sz="2400" dirty="0">
                <a:latin typeface="Times New Roman" pitchFamily="18" charset="0"/>
                <a:cs typeface="Times New Roman" pitchFamily="18" charset="0"/>
              </a:rPr>
              <a:t>Here below Scatterplot shows the comparison between two columns:</a:t>
            </a:r>
          </a:p>
          <a:p>
            <a:endParaRPr lang="en-US" sz="2400" dirty="0">
              <a:latin typeface="Times New Roman" pitchFamily="18" charset="0"/>
              <a:cs typeface="Times New Roman" pitchFamily="18" charset="0"/>
            </a:endParaRP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600200"/>
            <a:ext cx="6705600" cy="2209799"/>
          </a:xfrm>
          <a:prstGeom prst="rect">
            <a:avLst/>
          </a:prstGeom>
          <a:noFill/>
          <a:ln>
            <a:no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1600200" y="3962400"/>
            <a:ext cx="6705600" cy="2139950"/>
          </a:xfrm>
          <a:prstGeom prst="rect">
            <a:avLst/>
          </a:prstGeom>
          <a:noFill/>
          <a:ln>
            <a:noFill/>
          </a:ln>
        </p:spPr>
      </p:pic>
    </p:spTree>
    <p:extLst>
      <p:ext uri="{BB962C8B-B14F-4D97-AF65-F5344CB8AC3E}">
        <p14:creationId xmlns:p14="http://schemas.microsoft.com/office/powerpoint/2010/main" val="3947560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0" y="609600"/>
            <a:ext cx="6858000" cy="2441687"/>
          </a:xfrm>
          <a:prstGeom prst="rect">
            <a:avLst/>
          </a:prstGeom>
          <a:noFill/>
          <a:ln>
            <a:noFill/>
          </a:ln>
        </p:spPr>
      </p:pic>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6400" y="3429000"/>
            <a:ext cx="6705600" cy="2362200"/>
          </a:xfrm>
          <a:prstGeom prst="rect">
            <a:avLst/>
          </a:prstGeom>
          <a:noFill/>
          <a:ln>
            <a:noFill/>
          </a:ln>
        </p:spPr>
      </p:pic>
    </p:spTree>
    <p:extLst>
      <p:ext uri="{BB962C8B-B14F-4D97-AF65-F5344CB8AC3E}">
        <p14:creationId xmlns:p14="http://schemas.microsoft.com/office/powerpoint/2010/main" val="27098694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71600" y="762000"/>
            <a:ext cx="7086600" cy="2362200"/>
          </a:xfrm>
          <a:prstGeom prst="rect">
            <a:avLst/>
          </a:prstGeom>
          <a:noFill/>
          <a:ln>
            <a:noFill/>
          </a:ln>
        </p:spPr>
      </p:pic>
    </p:spTree>
    <p:extLst>
      <p:ext uri="{BB962C8B-B14F-4D97-AF65-F5344CB8AC3E}">
        <p14:creationId xmlns:p14="http://schemas.microsoft.com/office/powerpoint/2010/main" val="9469538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944562"/>
          </a:xfrm>
        </p:spPr>
        <p:txBody>
          <a:bodyPr lIns="91440" tIns="45720" rIns="91440" bIns="45720" anchor="ctr">
            <a:noAutofit/>
          </a:bodyPr>
          <a:lstStyle/>
          <a:p>
            <a:br>
              <a:rPr lang="en-US" sz="2800" b="1" dirty="0">
                <a:effectLst/>
              </a:rPr>
            </a:br>
            <a:r>
              <a:rPr lang="en-US" sz="2800" b="1" dirty="0">
                <a:effectLst/>
                <a:latin typeface="Times New Roman"/>
                <a:cs typeface="Times New Roman"/>
              </a:rPr>
              <a:t>Multi </a:t>
            </a:r>
            <a:r>
              <a:rPr lang="en-US" sz="2800" b="1">
                <a:effectLst/>
                <a:latin typeface="Times New Roman"/>
                <a:cs typeface="Times New Roman"/>
              </a:rPr>
              <a:t>Varient Analysis of Train Dataset:</a:t>
            </a:r>
            <a:br>
              <a:rPr lang="en-US" sz="2800" dirty="0">
                <a:effectLst/>
                <a:latin typeface="Times New Roman" pitchFamily="18" charset="0"/>
                <a:cs typeface="Times New Roman" pitchFamily="18" charset="0"/>
              </a:rPr>
            </a:br>
            <a:endParaRPr lang="en-US" sz="2800" dirty="0">
              <a:latin typeface="Times New Roman" pitchFamily="18" charset="0"/>
              <a:cs typeface="Times New Roman" pitchFamily="18" charset="0"/>
            </a:endParaRPr>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371600" y="1219200"/>
            <a:ext cx="7499350" cy="3505920"/>
          </a:xfrm>
          <a:prstGeom prst="rect">
            <a:avLst/>
          </a:prstGeom>
          <a:noFill/>
          <a:ln>
            <a:noFill/>
          </a:ln>
        </p:spPr>
      </p:pic>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1600" y="4724400"/>
            <a:ext cx="5880100" cy="990600"/>
          </a:xfrm>
          <a:prstGeom prst="rect">
            <a:avLst/>
          </a:prstGeom>
          <a:noFill/>
          <a:ln>
            <a:noFill/>
          </a:ln>
        </p:spPr>
      </p:pic>
    </p:spTree>
    <p:extLst>
      <p:ext uri="{BB962C8B-B14F-4D97-AF65-F5344CB8AC3E}">
        <p14:creationId xmlns:p14="http://schemas.microsoft.com/office/powerpoint/2010/main" val="1423803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1A9DF-8EEB-4A83-9A68-CDA9FD5B7317}"/>
              </a:ext>
            </a:extLst>
          </p:cNvPr>
          <p:cNvSpPr>
            <a:spLocks noGrp="1"/>
          </p:cNvSpPr>
          <p:nvPr>
            <p:ph type="title"/>
          </p:nvPr>
        </p:nvSpPr>
        <p:spPr>
          <a:xfrm>
            <a:off x="1001558" y="101018"/>
            <a:ext cx="7932130" cy="419584"/>
          </a:xfrm>
        </p:spPr>
        <p:txBody>
          <a:bodyPr lIns="91440" tIns="45720" rIns="91440" bIns="45720" anchor="ctr">
            <a:normAutofit fontScale="90000"/>
          </a:bodyPr>
          <a:lstStyle/>
          <a:p>
            <a:br>
              <a:rPr lang="en-US" b="1" dirty="0">
                <a:latin typeface="Arial"/>
                <a:cs typeface="Arial"/>
              </a:rPr>
            </a:br>
            <a:r>
              <a:rPr lang="en-US" b="1">
                <a:latin typeface="Arial"/>
                <a:cs typeface="Arial"/>
              </a:rPr>
              <a:t>Histplot Train Dataset</a:t>
            </a:r>
            <a:r>
              <a:rPr lang="en-US">
                <a:latin typeface="Arial"/>
                <a:cs typeface="Arial"/>
              </a:rPr>
              <a:t>: </a:t>
            </a:r>
            <a:endParaRPr lang="en-US">
              <a:ea typeface="+mj-lt"/>
              <a:cs typeface="+mj-lt"/>
            </a:endParaRPr>
          </a:p>
          <a:p>
            <a:endParaRPr lang="en-US" dirty="0"/>
          </a:p>
        </p:txBody>
      </p:sp>
      <p:pic>
        <p:nvPicPr>
          <p:cNvPr id="4" name="Picture 4" descr="Diagram&#10;&#10;Description automatically generated">
            <a:extLst>
              <a:ext uri="{FF2B5EF4-FFF2-40B4-BE49-F238E27FC236}">
                <a16:creationId xmlns:a16="http://schemas.microsoft.com/office/drawing/2014/main" id="{5437CDC9-4DDD-437B-A8B0-84A9C3665867}"/>
              </a:ext>
            </a:extLst>
          </p:cNvPr>
          <p:cNvPicPr>
            <a:picLocks noGrp="1" noChangeAspect="1"/>
          </p:cNvPicPr>
          <p:nvPr>
            <p:ph idx="1"/>
          </p:nvPr>
        </p:nvPicPr>
        <p:blipFill>
          <a:blip r:embed="rId2"/>
          <a:stretch>
            <a:fillRect/>
          </a:stretch>
        </p:blipFill>
        <p:spPr>
          <a:xfrm>
            <a:off x="1065206" y="648906"/>
            <a:ext cx="7496175" cy="4305300"/>
          </a:xfrm>
        </p:spPr>
      </p:pic>
      <p:pic>
        <p:nvPicPr>
          <p:cNvPr id="5" name="Picture 5">
            <a:extLst>
              <a:ext uri="{FF2B5EF4-FFF2-40B4-BE49-F238E27FC236}">
                <a16:creationId xmlns:a16="http://schemas.microsoft.com/office/drawing/2014/main" id="{C243F4C9-AFC5-4735-AC90-F66ADBEA11BB}"/>
              </a:ext>
            </a:extLst>
          </p:cNvPr>
          <p:cNvPicPr>
            <a:picLocks noChangeAspect="1"/>
          </p:cNvPicPr>
          <p:nvPr/>
        </p:nvPicPr>
        <p:blipFill>
          <a:blip r:embed="rId3"/>
          <a:stretch>
            <a:fillRect/>
          </a:stretch>
        </p:blipFill>
        <p:spPr>
          <a:xfrm>
            <a:off x="1116958" y="4961067"/>
            <a:ext cx="7450237" cy="1787588"/>
          </a:xfrm>
          <a:prstGeom prst="rect">
            <a:avLst/>
          </a:prstGeom>
        </p:spPr>
      </p:pic>
    </p:spTree>
    <p:extLst>
      <p:ext uri="{BB962C8B-B14F-4D97-AF65-F5344CB8AC3E}">
        <p14:creationId xmlns:p14="http://schemas.microsoft.com/office/powerpoint/2010/main" val="3298144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715962"/>
          </a:xfrm>
        </p:spPr>
        <p:txBody>
          <a:bodyPr>
            <a:normAutofit fontScale="90000"/>
          </a:bodyPr>
          <a:lstStyle/>
          <a:p>
            <a:br>
              <a:rPr lang="en-US" b="1" dirty="0">
                <a:effectLst/>
              </a:rPr>
            </a:br>
            <a:r>
              <a:rPr lang="en-US" sz="2700" b="1" dirty="0">
                <a:effectLst/>
                <a:latin typeface="Arial" pitchFamily="34" charset="0"/>
                <a:cs typeface="Arial" pitchFamily="34" charset="0"/>
              </a:rPr>
              <a:t>Checking Outliers of Train Dataset:</a:t>
            </a:r>
            <a:br>
              <a:rPr lang="en-US" dirty="0">
                <a:effectLst/>
              </a:rPr>
            </a:br>
            <a:endParaRPr lang="en-US"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1066800"/>
            <a:ext cx="7499350" cy="2514600"/>
          </a:xfrm>
          <a:prstGeom prst="rect">
            <a:avLst/>
          </a:prstGeom>
          <a:noFill/>
          <a:ln>
            <a:noFill/>
          </a:ln>
        </p:spPr>
      </p:pic>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657600"/>
            <a:ext cx="7239000" cy="2336800"/>
          </a:xfrm>
          <a:prstGeom prst="rect">
            <a:avLst/>
          </a:prstGeom>
          <a:noFill/>
          <a:ln>
            <a:noFill/>
          </a:ln>
        </p:spPr>
      </p:pic>
    </p:spTree>
    <p:extLst>
      <p:ext uri="{BB962C8B-B14F-4D97-AF65-F5344CB8AC3E}">
        <p14:creationId xmlns:p14="http://schemas.microsoft.com/office/powerpoint/2010/main" val="24404072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381001"/>
            <a:ext cx="7499350" cy="2590800"/>
          </a:xfrm>
          <a:prstGeom prst="rect">
            <a:avLst/>
          </a:prstGeom>
          <a:noFill/>
          <a:ln>
            <a:noFill/>
          </a:ln>
        </p:spPr>
      </p:pic>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1600" y="3200400"/>
            <a:ext cx="7315200" cy="2571750"/>
          </a:xfrm>
          <a:prstGeom prst="rect">
            <a:avLst/>
          </a:prstGeom>
          <a:noFill/>
          <a:ln>
            <a:noFill/>
          </a:ln>
        </p:spPr>
      </p:pic>
    </p:spTree>
    <p:extLst>
      <p:ext uri="{BB962C8B-B14F-4D97-AF65-F5344CB8AC3E}">
        <p14:creationId xmlns:p14="http://schemas.microsoft.com/office/powerpoint/2010/main" val="4272614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715962"/>
          </a:xfrm>
        </p:spPr>
        <p:txBody>
          <a:bodyPr>
            <a:normAutofit fontScale="90000"/>
          </a:bodyPr>
          <a:lstStyle/>
          <a:p>
            <a:br>
              <a:rPr lang="en-US" b="1" dirty="0">
                <a:effectLst/>
              </a:rPr>
            </a:br>
            <a:r>
              <a:rPr lang="en-US" sz="2700" b="1" dirty="0" err="1">
                <a:effectLst/>
                <a:latin typeface="Arial" pitchFamily="34" charset="0"/>
                <a:cs typeface="Arial" pitchFamily="34" charset="0"/>
              </a:rPr>
              <a:t>Univarient</a:t>
            </a:r>
            <a:r>
              <a:rPr lang="en-US" sz="2700" b="1" dirty="0">
                <a:effectLst/>
                <a:latin typeface="Arial" pitchFamily="34" charset="0"/>
                <a:cs typeface="Arial" pitchFamily="34" charset="0"/>
              </a:rPr>
              <a:t> Analysis of Test dataset</a:t>
            </a:r>
            <a:r>
              <a:rPr lang="en-US" sz="2700" dirty="0">
                <a:effectLst/>
                <a:latin typeface="Arial" pitchFamily="34" charset="0"/>
                <a:cs typeface="Arial" pitchFamily="34" charset="0"/>
              </a:rPr>
              <a:t>:</a:t>
            </a:r>
            <a:br>
              <a:rPr lang="en-US" dirty="0">
                <a:effectLst/>
              </a:rPr>
            </a:br>
            <a:endParaRPr lang="en-US" dirty="0"/>
          </a:p>
        </p:txBody>
      </p:sp>
      <p:sp>
        <p:nvSpPr>
          <p:cNvPr id="3" name="Content Placeholder 2"/>
          <p:cNvSpPr>
            <a:spLocks noGrp="1"/>
          </p:cNvSpPr>
          <p:nvPr>
            <p:ph idx="1"/>
          </p:nvPr>
        </p:nvSpPr>
        <p:spPr>
          <a:xfrm>
            <a:off x="1435608" y="990600"/>
            <a:ext cx="7498080" cy="5257800"/>
          </a:xfrm>
        </p:spPr>
        <p:txBody>
          <a:bodyPr/>
          <a:lstStyle/>
          <a:p>
            <a:pPr marL="82296" indent="0">
              <a:buNone/>
            </a:pPr>
            <a:r>
              <a:rPr lang="en-US" sz="1800" b="1" dirty="0" err="1">
                <a:latin typeface="Arial" pitchFamily="34" charset="0"/>
                <a:cs typeface="Arial" pitchFamily="34" charset="0"/>
              </a:rPr>
              <a:t>Univarient</a:t>
            </a:r>
            <a:r>
              <a:rPr lang="en-US" sz="1800" b="1" dirty="0">
                <a:latin typeface="Arial" pitchFamily="34" charset="0"/>
                <a:cs typeface="Arial" pitchFamily="34" charset="0"/>
              </a:rPr>
              <a:t> Analysis of Train dataset</a:t>
            </a:r>
            <a:r>
              <a:rPr lang="en-US" sz="1800" dirty="0">
                <a:latin typeface="Arial" pitchFamily="34" charset="0"/>
                <a:cs typeface="Arial" pitchFamily="34" charset="0"/>
              </a:rPr>
              <a:t>:</a:t>
            </a:r>
          </a:p>
          <a:p>
            <a:pPr marL="82296" indent="0">
              <a:buNone/>
            </a:pPr>
            <a:r>
              <a:rPr lang="en-IN" sz="1800" dirty="0" err="1">
                <a:latin typeface="Arial" pitchFamily="34" charset="0"/>
                <a:cs typeface="Arial" pitchFamily="34" charset="0"/>
              </a:rPr>
              <a:t>Univarient</a:t>
            </a:r>
            <a:r>
              <a:rPr lang="en-IN" sz="1800" dirty="0">
                <a:latin typeface="Arial" pitchFamily="34" charset="0"/>
                <a:cs typeface="Arial" pitchFamily="34" charset="0"/>
              </a:rPr>
              <a:t> analysis of  ‘</a:t>
            </a:r>
            <a:r>
              <a:rPr lang="en-IN" sz="1800" dirty="0" err="1">
                <a:latin typeface="Arial" pitchFamily="34" charset="0"/>
                <a:cs typeface="Arial" pitchFamily="34" charset="0"/>
              </a:rPr>
              <a:t>MSSubClass</a:t>
            </a:r>
            <a:r>
              <a:rPr lang="en-IN" sz="1800" dirty="0">
                <a:latin typeface="Arial" pitchFamily="34" charset="0"/>
                <a:cs typeface="Arial" pitchFamily="34" charset="0"/>
              </a:rPr>
              <a:t>’ and ‘</a:t>
            </a:r>
            <a:r>
              <a:rPr lang="en-IN" sz="1800" dirty="0" err="1">
                <a:latin typeface="Arial" pitchFamily="34" charset="0"/>
                <a:cs typeface="Arial" pitchFamily="34" charset="0"/>
              </a:rPr>
              <a:t>MSZoning</a:t>
            </a:r>
            <a:r>
              <a:rPr lang="en-IN" sz="1800" dirty="0">
                <a:latin typeface="Arial" pitchFamily="34" charset="0"/>
                <a:cs typeface="Arial" pitchFamily="34" charset="0"/>
              </a:rPr>
              <a:t>’ column in train dataset:</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209800"/>
            <a:ext cx="3048000" cy="3048000"/>
          </a:xfrm>
          <a:prstGeom prst="rect">
            <a:avLst/>
          </a:prstGeom>
          <a:noFill/>
          <a:ln>
            <a:no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5029200" y="2209800"/>
            <a:ext cx="2692400" cy="2895600"/>
          </a:xfrm>
          <a:prstGeom prst="rect">
            <a:avLst/>
          </a:prstGeom>
          <a:noFill/>
          <a:ln>
            <a:noFill/>
          </a:ln>
        </p:spPr>
      </p:pic>
    </p:spTree>
    <p:extLst>
      <p:ext uri="{BB962C8B-B14F-4D97-AF65-F5344CB8AC3E}">
        <p14:creationId xmlns:p14="http://schemas.microsoft.com/office/powerpoint/2010/main" val="1797993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792162"/>
          </a:xfrm>
        </p:spPr>
        <p:txBody>
          <a:bodyPr>
            <a:normAutofit fontScale="90000"/>
          </a:bodyPr>
          <a:lstStyle/>
          <a:p>
            <a:br>
              <a:rPr lang="en-US" dirty="0">
                <a:effectLst/>
              </a:rPr>
            </a:br>
            <a:r>
              <a:rPr lang="en-US" sz="2700" b="1" dirty="0" err="1">
                <a:effectLst/>
                <a:latin typeface="Arial" pitchFamily="34" charset="0"/>
                <a:cs typeface="Arial" pitchFamily="34" charset="0"/>
              </a:rPr>
              <a:t>Univarient</a:t>
            </a:r>
            <a:r>
              <a:rPr lang="en-US" sz="2700" b="1" dirty="0">
                <a:effectLst/>
                <a:latin typeface="Arial" pitchFamily="34" charset="0"/>
                <a:cs typeface="Arial" pitchFamily="34" charset="0"/>
              </a:rPr>
              <a:t> analysis of 8 columns in train dataset:</a:t>
            </a:r>
            <a:br>
              <a:rPr lang="en-US" sz="4400" b="1" dirty="0">
                <a:effectLst/>
                <a:latin typeface="Arial" pitchFamily="34" charset="0"/>
                <a:cs typeface="Arial" pitchFamily="34" charset="0"/>
              </a:rPr>
            </a:br>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00201" y="1143000"/>
            <a:ext cx="3276599" cy="4800600"/>
          </a:xfrm>
          <a:prstGeom prst="rect">
            <a:avLst/>
          </a:prstGeom>
          <a:noFill/>
          <a:ln>
            <a:no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5410200" y="1143000"/>
            <a:ext cx="3048000" cy="4648200"/>
          </a:xfrm>
          <a:prstGeom prst="rect">
            <a:avLst/>
          </a:prstGeom>
          <a:noFill/>
          <a:ln>
            <a:noFill/>
          </a:ln>
        </p:spPr>
      </p:pic>
    </p:spTree>
    <p:extLst>
      <p:ext uri="{BB962C8B-B14F-4D97-AF65-F5344CB8AC3E}">
        <p14:creationId xmlns:p14="http://schemas.microsoft.com/office/powerpoint/2010/main" val="822261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533400"/>
            <a:ext cx="7498080" cy="609600"/>
          </a:xfrm>
        </p:spPr>
        <p:txBody>
          <a:bodyPr>
            <a:normAutofit fontScale="90000"/>
          </a:bodyPr>
          <a:lstStyle/>
          <a:p>
            <a:br>
              <a:rPr lang="en-US" dirty="0">
                <a:solidFill>
                  <a:schemeClr val="tx1"/>
                </a:solidFill>
              </a:rPr>
            </a:br>
            <a:r>
              <a:rPr lang="en-US" dirty="0">
                <a:solidFill>
                  <a:schemeClr val="tx1"/>
                </a:solidFill>
              </a:rPr>
              <a:t>Problem Definition</a:t>
            </a:r>
            <a:br>
              <a:rPr lang="en-US" dirty="0">
                <a:solidFill>
                  <a:schemeClr val="tx1"/>
                </a:solidFill>
              </a:rPr>
            </a:br>
            <a:endParaRPr lang="en-US" dirty="0">
              <a:solidFill>
                <a:schemeClr val="tx1"/>
              </a:solidFill>
            </a:endParaRPr>
          </a:p>
        </p:txBody>
      </p:sp>
      <p:sp>
        <p:nvSpPr>
          <p:cNvPr id="3" name="Content Placeholder 2"/>
          <p:cNvSpPr>
            <a:spLocks noGrp="1"/>
          </p:cNvSpPr>
          <p:nvPr>
            <p:ph idx="1"/>
          </p:nvPr>
        </p:nvSpPr>
        <p:spPr>
          <a:xfrm>
            <a:off x="1059431" y="1143000"/>
            <a:ext cx="7938920" cy="5568387"/>
          </a:xfrm>
        </p:spPr>
        <p:txBody>
          <a:bodyPr lIns="91440" tIns="45720" rIns="91440" bIns="45720" anchor="t">
            <a:noAutofit/>
          </a:bodyPr>
          <a:lstStyle/>
          <a:p>
            <a:pPr marL="81915" indent="0" algn="just">
              <a:buNone/>
            </a:pPr>
            <a:endParaRPr lang="en-US" sz="1600" dirty="0">
              <a:latin typeface="Times New Roman"/>
              <a:cs typeface="Times New Roman"/>
            </a:endParaRPr>
          </a:p>
          <a:p>
            <a:pPr marL="81915" indent="0" algn="just">
              <a:buNone/>
            </a:pPr>
            <a:r>
              <a:rPr lang="en-US" sz="1600">
                <a:latin typeface="Times New Roman"/>
                <a:cs typeface="Times New Roman"/>
              </a:rPr>
              <a:t>Houses are one of the necessary need of each and every person around the globe and </a:t>
            </a:r>
            <a:r>
              <a:rPr lang="en-US" sz="1600" dirty="0">
                <a:latin typeface="Times New Roman"/>
                <a:cs typeface="Times New Roman"/>
              </a:rPr>
              <a:t>therefore housing and real estate market is one of the markets which is one of the major </a:t>
            </a:r>
            <a:r>
              <a:rPr lang="en-US" sz="1600">
                <a:latin typeface="Times New Roman"/>
                <a:cs typeface="Times New Roman"/>
              </a:rPr>
              <a:t>contributors in the world’s economy. It is a very large market and there are various companies </a:t>
            </a:r>
            <a:r>
              <a:rPr lang="en-US" sz="1600" dirty="0">
                <a:latin typeface="Times New Roman"/>
                <a:cs typeface="Times New Roman"/>
              </a:rPr>
              <a:t>working in the domain. Data science comes as a very important tool to solve problems in the domain to help the companies increase their overall revenue, profits, improving their marketing strategies and focusing on changing trends in house sales and purchases. Predictive modelling, Market mix modelling, recommendation systems are some of the machine learning techniques used for achieving the business goals for housing companies. Our problem is related to one such housing company. 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 The data is provided in the CSV file below. The company is looking at prospective properties to buy houses to enter the market. You are required to build a model using Machine Learning in order to predict the actual value of the prospective properties and decide whether to invest in them or not. For this company wants to know:</a:t>
            </a:r>
            <a:endParaRPr lang="en-US"/>
          </a:p>
          <a:p>
            <a:pPr marL="81915" indent="0" algn="just">
              <a:buNone/>
            </a:pPr>
            <a:r>
              <a:rPr lang="en-US" sz="1600" dirty="0">
                <a:latin typeface="Times New Roman"/>
                <a:cs typeface="Times New Roman"/>
              </a:rPr>
              <a:t>• Which variables are important to predict the price of variable? </a:t>
            </a:r>
            <a:endParaRPr lang="en-US" sz="1600">
              <a:latin typeface="Times New Roman" pitchFamily="18" charset="0"/>
              <a:cs typeface="Times New Roman" pitchFamily="18" charset="0"/>
            </a:endParaRPr>
          </a:p>
          <a:p>
            <a:pPr marL="81915" indent="0" algn="just">
              <a:buNone/>
            </a:pPr>
            <a:r>
              <a:rPr lang="en-US" sz="1600" dirty="0">
                <a:latin typeface="Times New Roman"/>
                <a:cs typeface="Times New Roman"/>
              </a:rPr>
              <a:t>• How do these variables describe the price of the house?</a:t>
            </a:r>
          </a:p>
        </p:txBody>
      </p:sp>
    </p:spTree>
    <p:extLst>
      <p:ext uri="{BB962C8B-B14F-4D97-AF65-F5344CB8AC3E}">
        <p14:creationId xmlns:p14="http://schemas.microsoft.com/office/powerpoint/2010/main" val="3568447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00201" y="685800"/>
            <a:ext cx="3200400" cy="5334000"/>
          </a:xfrm>
          <a:prstGeom prst="rect">
            <a:avLst/>
          </a:prstGeom>
          <a:noFill/>
          <a:ln>
            <a:no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5334000" y="609600"/>
            <a:ext cx="3200400" cy="5486400"/>
          </a:xfrm>
          <a:prstGeom prst="rect">
            <a:avLst/>
          </a:prstGeom>
          <a:noFill/>
          <a:ln>
            <a:noFill/>
          </a:ln>
        </p:spPr>
      </p:pic>
    </p:spTree>
    <p:extLst>
      <p:ext uri="{BB962C8B-B14F-4D97-AF65-F5344CB8AC3E}">
        <p14:creationId xmlns:p14="http://schemas.microsoft.com/office/powerpoint/2010/main" val="3899816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792162"/>
          </a:xfrm>
        </p:spPr>
        <p:txBody>
          <a:bodyPr lIns="91440" tIns="45720" rIns="91440" bIns="45720" anchor="ctr">
            <a:normAutofit fontScale="90000"/>
          </a:bodyPr>
          <a:lstStyle/>
          <a:p>
            <a:br>
              <a:rPr lang="en-IN" sz="4400" b="1" dirty="0">
                <a:effectLst/>
                <a:latin typeface="Arial" pitchFamily="34" charset="0"/>
                <a:cs typeface="Arial" pitchFamily="34" charset="0"/>
              </a:rPr>
            </a:br>
            <a:r>
              <a:rPr lang="en-IN" sz="2000" b="1" dirty="0">
                <a:effectLst/>
                <a:latin typeface="Arial"/>
                <a:cs typeface="Arial"/>
              </a:rPr>
              <a:t>Bi </a:t>
            </a:r>
            <a:r>
              <a:rPr lang="en-IN" sz="2000" b="1" err="1">
                <a:effectLst/>
                <a:latin typeface="Arial"/>
                <a:cs typeface="Arial"/>
              </a:rPr>
              <a:t>varient</a:t>
            </a:r>
            <a:r>
              <a:rPr lang="en-IN" sz="2000" b="1" dirty="0">
                <a:effectLst/>
                <a:latin typeface="Arial"/>
                <a:cs typeface="Arial"/>
              </a:rPr>
              <a:t> Analysis Test dataset:  </a:t>
            </a:r>
            <a:br>
              <a:rPr lang="en-US" sz="2000" b="1" dirty="0">
                <a:effectLst/>
                <a:latin typeface="Arial" pitchFamily="34" charset="0"/>
                <a:cs typeface="Arial" pitchFamily="34" charset="0"/>
              </a:rPr>
            </a:br>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71600" y="1143000"/>
            <a:ext cx="7086600" cy="2387330"/>
          </a:xfrm>
          <a:prstGeom prst="rect">
            <a:avLst/>
          </a:prstGeom>
          <a:noFill/>
          <a:ln>
            <a:no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733800"/>
            <a:ext cx="7010400" cy="2135505"/>
          </a:xfrm>
          <a:prstGeom prst="rect">
            <a:avLst/>
          </a:prstGeom>
          <a:noFill/>
          <a:ln>
            <a:noFill/>
          </a:ln>
        </p:spPr>
      </p:pic>
    </p:spTree>
    <p:extLst>
      <p:ext uri="{BB962C8B-B14F-4D97-AF65-F5344CB8AC3E}">
        <p14:creationId xmlns:p14="http://schemas.microsoft.com/office/powerpoint/2010/main" val="808019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47800" y="457200"/>
            <a:ext cx="7086600" cy="2590800"/>
          </a:xfrm>
          <a:prstGeom prst="rect">
            <a:avLst/>
          </a:prstGeom>
          <a:noFill/>
          <a:ln>
            <a:no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1600200" y="3200400"/>
            <a:ext cx="6858000" cy="2297430"/>
          </a:xfrm>
          <a:prstGeom prst="rect">
            <a:avLst/>
          </a:prstGeom>
          <a:noFill/>
          <a:ln>
            <a:noFill/>
          </a:ln>
        </p:spPr>
      </p:pic>
    </p:spTree>
    <p:extLst>
      <p:ext uri="{BB962C8B-B14F-4D97-AF65-F5344CB8AC3E}">
        <p14:creationId xmlns:p14="http://schemas.microsoft.com/office/powerpoint/2010/main" val="13131127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219201" y="609601"/>
            <a:ext cx="7162800" cy="2514600"/>
          </a:xfrm>
          <a:prstGeom prst="rect">
            <a:avLst/>
          </a:prstGeom>
          <a:noFill/>
          <a:ln>
            <a:no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1219200" y="3200400"/>
            <a:ext cx="7391400" cy="2360930"/>
          </a:xfrm>
          <a:prstGeom prst="rect">
            <a:avLst/>
          </a:prstGeom>
          <a:noFill/>
          <a:ln>
            <a:noFill/>
          </a:ln>
        </p:spPr>
      </p:pic>
    </p:spTree>
    <p:extLst>
      <p:ext uri="{BB962C8B-B14F-4D97-AF65-F5344CB8AC3E}">
        <p14:creationId xmlns:p14="http://schemas.microsoft.com/office/powerpoint/2010/main" val="14126520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3406" y="274638"/>
            <a:ext cx="7710282" cy="792162"/>
          </a:xfrm>
        </p:spPr>
        <p:txBody>
          <a:bodyPr lIns="91440" tIns="45720" rIns="91440" bIns="45720" anchor="ctr">
            <a:noAutofit/>
          </a:bodyPr>
          <a:lstStyle/>
          <a:p>
            <a:br>
              <a:rPr lang="en-US" sz="2000" b="1" dirty="0">
                <a:effectLst/>
              </a:rPr>
            </a:br>
            <a:r>
              <a:rPr lang="en-US" sz="2000" b="1" dirty="0">
                <a:effectLst/>
                <a:latin typeface="Arial"/>
                <a:cs typeface="Arial"/>
              </a:rPr>
              <a:t>Multi </a:t>
            </a:r>
            <a:r>
              <a:rPr lang="en-US" sz="2000" b="1" err="1">
                <a:effectLst/>
                <a:latin typeface="Arial"/>
                <a:cs typeface="Arial"/>
              </a:rPr>
              <a:t>Varient</a:t>
            </a:r>
            <a:r>
              <a:rPr lang="en-US" sz="2000" b="1" dirty="0">
                <a:effectLst/>
                <a:latin typeface="Arial"/>
                <a:cs typeface="Arial"/>
              </a:rPr>
              <a:t> Analysis of Test Dataset</a:t>
            </a:r>
            <a:r>
              <a:rPr lang="en-US" sz="2000" b="1" dirty="0">
                <a:effectLst/>
              </a:rPr>
              <a:t>:</a:t>
            </a:r>
            <a:br>
              <a:rPr lang="en-US" sz="2000" dirty="0">
                <a:effectLst/>
              </a:rPr>
            </a:br>
            <a:endParaRPr lang="en-US" sz="200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1219200"/>
            <a:ext cx="7499350" cy="2825841"/>
          </a:xfrm>
          <a:prstGeom prst="rect">
            <a:avLst/>
          </a:prstGeom>
          <a:noFill/>
          <a:ln>
            <a:noFill/>
          </a:ln>
        </p:spPr>
      </p:pic>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1600" y="4039552"/>
            <a:ext cx="7391400" cy="1523048"/>
          </a:xfrm>
          <a:prstGeom prst="rect">
            <a:avLst/>
          </a:prstGeom>
          <a:noFill/>
          <a:ln>
            <a:noFill/>
          </a:ln>
        </p:spPr>
      </p:pic>
    </p:spTree>
    <p:extLst>
      <p:ext uri="{BB962C8B-B14F-4D97-AF65-F5344CB8AC3E}">
        <p14:creationId xmlns:p14="http://schemas.microsoft.com/office/powerpoint/2010/main" val="4187906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79904-3B53-434D-8C5A-18259FD6DEE7}"/>
              </a:ext>
            </a:extLst>
          </p:cNvPr>
          <p:cNvSpPr>
            <a:spLocks noGrp="1"/>
          </p:cNvSpPr>
          <p:nvPr>
            <p:ph type="title"/>
          </p:nvPr>
        </p:nvSpPr>
        <p:spPr>
          <a:xfrm>
            <a:off x="1059431" y="110663"/>
            <a:ext cx="7498080" cy="467811"/>
          </a:xfrm>
        </p:spPr>
        <p:txBody>
          <a:bodyPr lIns="91440" tIns="45720" rIns="91440" bIns="45720" anchor="ctr">
            <a:normAutofit/>
          </a:bodyPr>
          <a:lstStyle/>
          <a:p>
            <a:r>
              <a:rPr lang="en-US" sz="2400" b="1">
                <a:latin typeface="Arial"/>
                <a:ea typeface="+mj-lt"/>
                <a:cs typeface="+mj-lt"/>
              </a:rPr>
              <a:t>Histplot Test Dataset</a:t>
            </a:r>
            <a:r>
              <a:rPr lang="en-US" sz="2400" dirty="0">
                <a:latin typeface="Arial"/>
                <a:ea typeface="+mj-lt"/>
                <a:cs typeface="+mj-lt"/>
              </a:rPr>
              <a:t>: </a:t>
            </a:r>
            <a:endParaRPr lang="en-US" sz="2400" dirty="0">
              <a:latin typeface="Arial"/>
              <a:cs typeface="Arial"/>
            </a:endParaRPr>
          </a:p>
        </p:txBody>
      </p:sp>
      <p:pic>
        <p:nvPicPr>
          <p:cNvPr id="13" name="Picture 13" descr="Diagram&#10;&#10;Description automatically generated">
            <a:extLst>
              <a:ext uri="{FF2B5EF4-FFF2-40B4-BE49-F238E27FC236}">
                <a16:creationId xmlns:a16="http://schemas.microsoft.com/office/drawing/2014/main" id="{E4B20881-7ED2-4C2A-AE2B-4F0BAF950D29}"/>
              </a:ext>
            </a:extLst>
          </p:cNvPr>
          <p:cNvPicPr>
            <a:picLocks noGrp="1" noChangeAspect="1"/>
          </p:cNvPicPr>
          <p:nvPr>
            <p:ph idx="1"/>
          </p:nvPr>
        </p:nvPicPr>
        <p:blipFill>
          <a:blip r:embed="rId2"/>
          <a:stretch>
            <a:fillRect/>
          </a:stretch>
        </p:blipFill>
        <p:spPr>
          <a:xfrm>
            <a:off x="1057792" y="688151"/>
            <a:ext cx="7867891" cy="4014607"/>
          </a:xfrm>
        </p:spPr>
      </p:pic>
      <p:pic>
        <p:nvPicPr>
          <p:cNvPr id="14" name="Picture 14">
            <a:extLst>
              <a:ext uri="{FF2B5EF4-FFF2-40B4-BE49-F238E27FC236}">
                <a16:creationId xmlns:a16="http://schemas.microsoft.com/office/drawing/2014/main" id="{12993E73-4F2A-4432-BA74-67D6577813BF}"/>
              </a:ext>
            </a:extLst>
          </p:cNvPr>
          <p:cNvPicPr>
            <a:picLocks noChangeAspect="1"/>
          </p:cNvPicPr>
          <p:nvPr/>
        </p:nvPicPr>
        <p:blipFill>
          <a:blip r:embed="rId3"/>
          <a:stretch>
            <a:fillRect/>
          </a:stretch>
        </p:blipFill>
        <p:spPr>
          <a:xfrm>
            <a:off x="1107311" y="4629035"/>
            <a:ext cx="7816769" cy="2104411"/>
          </a:xfrm>
          <a:prstGeom prst="rect">
            <a:avLst/>
          </a:prstGeom>
        </p:spPr>
      </p:pic>
    </p:spTree>
    <p:extLst>
      <p:ext uri="{BB962C8B-B14F-4D97-AF65-F5344CB8AC3E}">
        <p14:creationId xmlns:p14="http://schemas.microsoft.com/office/powerpoint/2010/main" val="41934210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715962"/>
          </a:xfrm>
        </p:spPr>
        <p:txBody>
          <a:bodyPr lIns="91440" tIns="45720" rIns="91440" bIns="45720" anchor="ctr">
            <a:noAutofit/>
          </a:bodyPr>
          <a:lstStyle/>
          <a:p>
            <a:br>
              <a:rPr lang="en-US" sz="2000" b="1" dirty="0">
                <a:effectLst/>
              </a:rPr>
            </a:br>
            <a:r>
              <a:rPr lang="en-US" sz="2000" b="1" dirty="0">
                <a:effectLst/>
                <a:latin typeface="Arial"/>
                <a:cs typeface="Arial"/>
              </a:rPr>
              <a:t>Checking Outliers of Train Dataset:</a:t>
            </a:r>
            <a:br>
              <a:rPr lang="en-US" sz="2000" dirty="0">
                <a:effectLst/>
              </a:rPr>
            </a:br>
            <a:endParaRPr lang="en-US" sz="200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1238491"/>
            <a:ext cx="6934200" cy="2057400"/>
          </a:xfrm>
          <a:prstGeom prst="rect">
            <a:avLst/>
          </a:prstGeom>
          <a:noFill/>
          <a:ln>
            <a:noFill/>
          </a:ln>
        </p:spPr>
      </p:pic>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496" y="3581400"/>
            <a:ext cx="7009904" cy="2156460"/>
          </a:xfrm>
          <a:prstGeom prst="rect">
            <a:avLst/>
          </a:prstGeom>
          <a:noFill/>
          <a:ln>
            <a:noFill/>
          </a:ln>
        </p:spPr>
      </p:pic>
    </p:spTree>
    <p:extLst>
      <p:ext uri="{BB962C8B-B14F-4D97-AF65-F5344CB8AC3E}">
        <p14:creationId xmlns:p14="http://schemas.microsoft.com/office/powerpoint/2010/main" val="14907871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838200"/>
            <a:ext cx="6553200" cy="2362200"/>
          </a:xfrm>
          <a:prstGeom prst="rect">
            <a:avLst/>
          </a:prstGeom>
          <a:noFill/>
          <a:ln>
            <a:noFill/>
          </a:ln>
        </p:spPr>
      </p:pic>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429000"/>
            <a:ext cx="6553200" cy="2046605"/>
          </a:xfrm>
          <a:prstGeom prst="rect">
            <a:avLst/>
          </a:prstGeom>
          <a:noFill/>
          <a:ln>
            <a:noFill/>
          </a:ln>
        </p:spPr>
      </p:pic>
    </p:spTree>
    <p:extLst>
      <p:ext uri="{BB962C8B-B14F-4D97-AF65-F5344CB8AC3E}">
        <p14:creationId xmlns:p14="http://schemas.microsoft.com/office/powerpoint/2010/main" val="3961683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1143000"/>
            <a:ext cx="7467600" cy="3352800"/>
          </a:xfrm>
          <a:prstGeom prst="rect">
            <a:avLst/>
          </a:prstGeom>
          <a:noFill/>
          <a:ln>
            <a:noFill/>
          </a:ln>
        </p:spPr>
      </p:pic>
    </p:spTree>
    <p:extLst>
      <p:ext uri="{BB962C8B-B14F-4D97-AF65-F5344CB8AC3E}">
        <p14:creationId xmlns:p14="http://schemas.microsoft.com/office/powerpoint/2010/main" val="5164878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3406" y="274638"/>
            <a:ext cx="7710282" cy="475291"/>
          </a:xfrm>
        </p:spPr>
        <p:txBody>
          <a:bodyPr lIns="91440" tIns="45720" rIns="91440" bIns="45720" anchor="ctr">
            <a:normAutofit/>
          </a:bodyPr>
          <a:lstStyle/>
          <a:p>
            <a:r>
              <a:rPr lang="en-US" sz="2000" b="1" dirty="0">
                <a:latin typeface="Arial"/>
                <a:cs typeface="Arial"/>
              </a:rPr>
              <a:t>4. Preprocessing Steps:</a:t>
            </a:r>
          </a:p>
        </p:txBody>
      </p:sp>
      <p:sp>
        <p:nvSpPr>
          <p:cNvPr id="3" name="Content Placeholder 2"/>
          <p:cNvSpPr>
            <a:spLocks noGrp="1"/>
          </p:cNvSpPr>
          <p:nvPr>
            <p:ph idx="1"/>
          </p:nvPr>
        </p:nvSpPr>
        <p:spPr>
          <a:xfrm>
            <a:off x="1223406" y="859325"/>
            <a:ext cx="7710282" cy="5389075"/>
          </a:xfrm>
        </p:spPr>
        <p:txBody>
          <a:bodyPr lIns="91440" tIns="45720" rIns="91440" bIns="45720" anchor="t">
            <a:normAutofit/>
          </a:bodyPr>
          <a:lstStyle/>
          <a:p>
            <a:pPr marL="82550" indent="0">
              <a:buNone/>
            </a:pPr>
            <a:r>
              <a:rPr lang="en-IN" sz="2400" dirty="0">
                <a:latin typeface="Times New Roman"/>
                <a:ea typeface="+mn-lt"/>
                <a:cs typeface="+mn-lt"/>
              </a:rPr>
              <a:t>Fill all null values in train dataset:</a:t>
            </a:r>
            <a:endParaRPr lang="en-US" sz="2400" dirty="0">
              <a:latin typeface="Times New Roman"/>
              <a:ea typeface="+mn-lt"/>
              <a:cs typeface="Times New Roman"/>
            </a:endParaRPr>
          </a:p>
          <a:p>
            <a:pPr marL="82550" indent="0">
              <a:buNone/>
            </a:pPr>
            <a:endParaRPr lang="en-US" sz="2400">
              <a:latin typeface="Times New Roman"/>
              <a:cs typeface="Times New Roman"/>
            </a:endParaRPr>
          </a:p>
        </p:txBody>
      </p:sp>
      <p:pic>
        <p:nvPicPr>
          <p:cNvPr id="5" name="Picture 5" descr="Text, letter&#10;&#10;Description automatically generated">
            <a:extLst>
              <a:ext uri="{FF2B5EF4-FFF2-40B4-BE49-F238E27FC236}">
                <a16:creationId xmlns:a16="http://schemas.microsoft.com/office/drawing/2014/main" id="{835B0DEF-BA04-42A8-8D84-E1E098BEB492}"/>
              </a:ext>
            </a:extLst>
          </p:cNvPr>
          <p:cNvPicPr>
            <a:picLocks noChangeAspect="1"/>
          </p:cNvPicPr>
          <p:nvPr/>
        </p:nvPicPr>
        <p:blipFill>
          <a:blip r:embed="rId2"/>
          <a:stretch>
            <a:fillRect/>
          </a:stretch>
        </p:blipFill>
        <p:spPr>
          <a:xfrm>
            <a:off x="1290578" y="1361706"/>
            <a:ext cx="6765401" cy="3015702"/>
          </a:xfrm>
          <a:prstGeom prst="rect">
            <a:avLst/>
          </a:prstGeom>
        </p:spPr>
      </p:pic>
      <p:pic>
        <p:nvPicPr>
          <p:cNvPr id="6" name="Picture 6" descr="Text&#10;&#10;Description automatically generated">
            <a:extLst>
              <a:ext uri="{FF2B5EF4-FFF2-40B4-BE49-F238E27FC236}">
                <a16:creationId xmlns:a16="http://schemas.microsoft.com/office/drawing/2014/main" id="{C6B72B82-62C2-490C-8C8E-3219542D4082}"/>
              </a:ext>
            </a:extLst>
          </p:cNvPr>
          <p:cNvPicPr>
            <a:picLocks noChangeAspect="1"/>
          </p:cNvPicPr>
          <p:nvPr/>
        </p:nvPicPr>
        <p:blipFill>
          <a:blip r:embed="rId3"/>
          <a:stretch>
            <a:fillRect/>
          </a:stretch>
        </p:blipFill>
        <p:spPr>
          <a:xfrm>
            <a:off x="1290577" y="4379573"/>
            <a:ext cx="6485681" cy="1117916"/>
          </a:xfrm>
          <a:prstGeom prst="rect">
            <a:avLst/>
          </a:prstGeom>
        </p:spPr>
      </p:pic>
    </p:spTree>
    <p:extLst>
      <p:ext uri="{BB962C8B-B14F-4D97-AF65-F5344CB8AC3E}">
        <p14:creationId xmlns:p14="http://schemas.microsoft.com/office/powerpoint/2010/main" val="3928339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a:t>
            </a:r>
          </a:p>
        </p:txBody>
      </p:sp>
      <p:sp>
        <p:nvSpPr>
          <p:cNvPr id="3" name="Content Placeholder 2"/>
          <p:cNvSpPr>
            <a:spLocks noGrp="1"/>
          </p:cNvSpPr>
          <p:nvPr>
            <p:ph idx="1"/>
          </p:nvPr>
        </p:nvSpPr>
        <p:spPr/>
        <p:txBody>
          <a:bodyPr lIns="91440" tIns="45720" rIns="91440" bIns="45720" anchor="t">
            <a:normAutofit/>
          </a:bodyPr>
          <a:lstStyle/>
          <a:p>
            <a:pPr marL="82550" indent="0">
              <a:buNone/>
            </a:pPr>
            <a:r>
              <a:rPr lang="en-US" sz="2400" dirty="0">
                <a:latin typeface="Times New Roman" pitchFamily="18" charset="0"/>
                <a:cs typeface="Times New Roman" pitchFamily="18" charset="0"/>
              </a:rPr>
              <a:t>Here there are two dataset was present train. dataset and test dataset </a:t>
            </a:r>
            <a:endParaRPr lang="en-US"/>
          </a:p>
          <a:p>
            <a:pPr indent="-283210"/>
            <a:endParaRPr lang="en-US" dirty="0"/>
          </a:p>
        </p:txBody>
      </p:sp>
      <p:pic>
        <p:nvPicPr>
          <p:cNvPr id="4" name="Content Placeholder 3"/>
          <p:cNvPicPr>
            <a:picLocks/>
          </p:cNvPicPr>
          <p:nvPr/>
        </p:nvPicPr>
        <p:blipFill>
          <a:blip r:embed="rId2">
            <a:extLst>
              <a:ext uri="{28A0092B-C50C-407E-A947-70E740481C1C}">
                <a14:useLocalDpi xmlns:a14="http://schemas.microsoft.com/office/drawing/2010/main" val="0"/>
              </a:ext>
            </a:extLst>
          </a:blip>
          <a:stretch>
            <a:fillRect/>
          </a:stretch>
        </p:blipFill>
        <p:spPr bwMode="auto">
          <a:xfrm>
            <a:off x="2099362" y="2743200"/>
            <a:ext cx="6206437" cy="3175112"/>
          </a:xfrm>
          <a:prstGeom prst="rect">
            <a:avLst/>
          </a:prstGeom>
          <a:noFill/>
          <a:ln>
            <a:noFill/>
          </a:ln>
        </p:spPr>
      </p:pic>
    </p:spTree>
    <p:extLst>
      <p:ext uri="{BB962C8B-B14F-4D97-AF65-F5344CB8AC3E}">
        <p14:creationId xmlns:p14="http://schemas.microsoft.com/office/powerpoint/2010/main" val="27047153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ext&#10;&#10;Description automatically generated">
            <a:extLst>
              <a:ext uri="{FF2B5EF4-FFF2-40B4-BE49-F238E27FC236}">
                <a16:creationId xmlns:a16="http://schemas.microsoft.com/office/drawing/2014/main" id="{2364B3FA-FDD1-4C74-903C-DF48BDC82BF7}"/>
              </a:ext>
            </a:extLst>
          </p:cNvPr>
          <p:cNvPicPr>
            <a:picLocks noGrp="1" noChangeAspect="1"/>
          </p:cNvPicPr>
          <p:nvPr>
            <p:ph idx="1"/>
          </p:nvPr>
        </p:nvPicPr>
        <p:blipFill>
          <a:blip r:embed="rId2"/>
          <a:stretch>
            <a:fillRect/>
          </a:stretch>
        </p:blipFill>
        <p:spPr>
          <a:xfrm>
            <a:off x="1415702" y="641671"/>
            <a:ext cx="6853055" cy="3905008"/>
          </a:xfrm>
        </p:spPr>
      </p:pic>
      <p:pic>
        <p:nvPicPr>
          <p:cNvPr id="5" name="Picture 5" descr="Text&#10;&#10;Description automatically generated">
            <a:extLst>
              <a:ext uri="{FF2B5EF4-FFF2-40B4-BE49-F238E27FC236}">
                <a16:creationId xmlns:a16="http://schemas.microsoft.com/office/drawing/2014/main" id="{AA8C532A-090C-4955-AC3C-9C82EF3006F9}"/>
              </a:ext>
            </a:extLst>
          </p:cNvPr>
          <p:cNvPicPr>
            <a:picLocks noChangeAspect="1"/>
          </p:cNvPicPr>
          <p:nvPr/>
        </p:nvPicPr>
        <p:blipFill>
          <a:blip r:embed="rId3"/>
          <a:stretch>
            <a:fillRect/>
          </a:stretch>
        </p:blipFill>
        <p:spPr>
          <a:xfrm>
            <a:off x="1415971" y="4535173"/>
            <a:ext cx="6852211" cy="1520491"/>
          </a:xfrm>
          <a:prstGeom prst="rect">
            <a:avLst/>
          </a:prstGeom>
        </p:spPr>
      </p:pic>
    </p:spTree>
    <p:extLst>
      <p:ext uri="{BB962C8B-B14F-4D97-AF65-F5344CB8AC3E}">
        <p14:creationId xmlns:p14="http://schemas.microsoft.com/office/powerpoint/2010/main" val="40920848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D3854-854F-46AD-8F95-C50CDC209912}"/>
              </a:ext>
            </a:extLst>
          </p:cNvPr>
          <p:cNvSpPr>
            <a:spLocks noGrp="1"/>
          </p:cNvSpPr>
          <p:nvPr>
            <p:ph type="title"/>
          </p:nvPr>
        </p:nvSpPr>
        <p:spPr>
          <a:xfrm>
            <a:off x="1435608" y="274638"/>
            <a:ext cx="7498080" cy="708950"/>
          </a:xfrm>
        </p:spPr>
        <p:txBody>
          <a:bodyPr lIns="91440" tIns="45720" rIns="91440" bIns="45720" anchor="ctr">
            <a:normAutofit/>
          </a:bodyPr>
          <a:lstStyle/>
          <a:p>
            <a:r>
              <a:rPr lang="en-US" sz="2000" b="1" dirty="0">
                <a:latin typeface="Arial"/>
                <a:cs typeface="Arial"/>
              </a:rPr>
              <a:t>Encoding:</a:t>
            </a:r>
          </a:p>
        </p:txBody>
      </p:sp>
      <p:sp>
        <p:nvSpPr>
          <p:cNvPr id="3" name="Content Placeholder 2">
            <a:extLst>
              <a:ext uri="{FF2B5EF4-FFF2-40B4-BE49-F238E27FC236}">
                <a16:creationId xmlns:a16="http://schemas.microsoft.com/office/drawing/2014/main" id="{9AA9060F-1813-4BC6-BF40-A4F7FFDFF669}"/>
              </a:ext>
            </a:extLst>
          </p:cNvPr>
          <p:cNvSpPr>
            <a:spLocks noGrp="1"/>
          </p:cNvSpPr>
          <p:nvPr>
            <p:ph idx="1"/>
          </p:nvPr>
        </p:nvSpPr>
        <p:spPr>
          <a:xfrm>
            <a:off x="1107659" y="888357"/>
            <a:ext cx="7826029" cy="5360043"/>
          </a:xfrm>
        </p:spPr>
        <p:txBody>
          <a:bodyPr lIns="91440" tIns="45720" rIns="91440" bIns="45720" anchor="t">
            <a:normAutofit/>
          </a:bodyPr>
          <a:lstStyle/>
          <a:p>
            <a:pPr marL="82550" indent="0" algn="just">
              <a:buNone/>
            </a:pPr>
            <a:r>
              <a:rPr lang="en-IN" sz="2000" dirty="0">
                <a:latin typeface="Times New Roman"/>
                <a:ea typeface="+mn-lt"/>
                <a:cs typeface="+mn-lt"/>
              </a:rPr>
              <a:t>Here we converted categorical data into numeric in train dataset because without converting categorical data into numeric we  cannot find out correlation of the dataset.</a:t>
            </a:r>
            <a:r>
              <a:rPr lang="en-US" dirty="0">
                <a:ea typeface="+mn-lt"/>
                <a:cs typeface="+mn-lt"/>
              </a:rPr>
              <a:t> </a:t>
            </a:r>
          </a:p>
          <a:p>
            <a:pPr marL="82550" indent="0" algn="just">
              <a:buNone/>
            </a:pPr>
            <a:endParaRPr lang="en-US" dirty="0"/>
          </a:p>
        </p:txBody>
      </p:sp>
      <p:pic>
        <p:nvPicPr>
          <p:cNvPr id="4" name="Picture 4" descr="Table&#10;&#10;Description automatically generated">
            <a:extLst>
              <a:ext uri="{FF2B5EF4-FFF2-40B4-BE49-F238E27FC236}">
                <a16:creationId xmlns:a16="http://schemas.microsoft.com/office/drawing/2014/main" id="{C8D4BF29-105F-4D37-A9FD-782B253DC2F9}"/>
              </a:ext>
            </a:extLst>
          </p:cNvPr>
          <p:cNvPicPr>
            <a:picLocks noChangeAspect="1"/>
          </p:cNvPicPr>
          <p:nvPr/>
        </p:nvPicPr>
        <p:blipFill>
          <a:blip r:embed="rId2"/>
          <a:stretch>
            <a:fillRect/>
          </a:stretch>
        </p:blipFill>
        <p:spPr>
          <a:xfrm>
            <a:off x="1194122" y="2378184"/>
            <a:ext cx="7488819" cy="3606340"/>
          </a:xfrm>
          <a:prstGeom prst="rect">
            <a:avLst/>
          </a:prstGeom>
        </p:spPr>
      </p:pic>
    </p:spTree>
    <p:extLst>
      <p:ext uri="{BB962C8B-B14F-4D97-AF65-F5344CB8AC3E}">
        <p14:creationId xmlns:p14="http://schemas.microsoft.com/office/powerpoint/2010/main" val="4591650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0D145-120E-4959-8A11-FC87509E1136}"/>
              </a:ext>
            </a:extLst>
          </p:cNvPr>
          <p:cNvSpPr>
            <a:spLocks noGrp="1"/>
          </p:cNvSpPr>
          <p:nvPr>
            <p:ph type="title"/>
          </p:nvPr>
        </p:nvSpPr>
        <p:spPr/>
        <p:txBody>
          <a:bodyPr lIns="91440" tIns="45720" rIns="91440" bIns="45720" anchor="ctr">
            <a:normAutofit/>
          </a:bodyPr>
          <a:lstStyle/>
          <a:p>
            <a:r>
              <a:rPr lang="en-IN" sz="2000" b="1" dirty="0">
                <a:latin typeface="Arial"/>
                <a:ea typeface="+mj-lt"/>
                <a:cs typeface="+mj-lt"/>
              </a:rPr>
              <a:t>Here we converted categorical data into numeric in test dataset</a:t>
            </a:r>
            <a:r>
              <a:rPr lang="en-US" sz="2400" b="1" dirty="0">
                <a:latin typeface="Arial"/>
                <a:ea typeface="+mj-lt"/>
                <a:cs typeface="+mj-lt"/>
              </a:rPr>
              <a:t> :</a:t>
            </a:r>
            <a:endParaRPr lang="en-US" sz="2400" b="1" dirty="0">
              <a:latin typeface="Arial"/>
            </a:endParaRPr>
          </a:p>
        </p:txBody>
      </p:sp>
      <p:pic>
        <p:nvPicPr>
          <p:cNvPr id="4" name="Picture 4" descr="Table&#10;&#10;Description automatically generated">
            <a:extLst>
              <a:ext uri="{FF2B5EF4-FFF2-40B4-BE49-F238E27FC236}">
                <a16:creationId xmlns:a16="http://schemas.microsoft.com/office/drawing/2014/main" id="{4492FAF4-1346-4F0E-B560-D07CAFF97B23}"/>
              </a:ext>
            </a:extLst>
          </p:cNvPr>
          <p:cNvPicPr>
            <a:picLocks noGrp="1" noChangeAspect="1"/>
          </p:cNvPicPr>
          <p:nvPr>
            <p:ph idx="1"/>
          </p:nvPr>
        </p:nvPicPr>
        <p:blipFill>
          <a:blip r:embed="rId2"/>
          <a:stretch>
            <a:fillRect/>
          </a:stretch>
        </p:blipFill>
        <p:spPr>
          <a:xfrm>
            <a:off x="1372358" y="1647282"/>
            <a:ext cx="7209821" cy="4064040"/>
          </a:xfrm>
        </p:spPr>
      </p:pic>
    </p:spTree>
    <p:extLst>
      <p:ext uri="{BB962C8B-B14F-4D97-AF65-F5344CB8AC3E}">
        <p14:creationId xmlns:p14="http://schemas.microsoft.com/office/powerpoint/2010/main" val="9286091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561D4-DB03-41F0-A5AB-8BAA95361809}"/>
              </a:ext>
            </a:extLst>
          </p:cNvPr>
          <p:cNvSpPr>
            <a:spLocks noGrp="1"/>
          </p:cNvSpPr>
          <p:nvPr>
            <p:ph type="title"/>
          </p:nvPr>
        </p:nvSpPr>
        <p:spPr>
          <a:xfrm>
            <a:off x="1348798" y="303575"/>
            <a:ext cx="7498080" cy="1133355"/>
          </a:xfrm>
        </p:spPr>
        <p:txBody>
          <a:bodyPr lIns="91440" tIns="45720" rIns="91440" bIns="45720" anchor="ctr">
            <a:normAutofit/>
          </a:bodyPr>
          <a:lstStyle/>
          <a:p>
            <a:r>
              <a:rPr lang="en-IN" sz="2000" b="1" dirty="0">
                <a:latin typeface="Arial"/>
                <a:ea typeface="+mj-lt"/>
                <a:cs typeface="+mj-lt"/>
              </a:rPr>
              <a:t>Here drop ‘</a:t>
            </a:r>
            <a:r>
              <a:rPr lang="en-IN" sz="2000" b="1" err="1">
                <a:latin typeface="Arial"/>
                <a:ea typeface="+mj-lt"/>
                <a:cs typeface="+mj-lt"/>
              </a:rPr>
              <a:t>PoolArea</a:t>
            </a:r>
            <a:r>
              <a:rPr lang="en-IN" sz="2000" b="1" dirty="0">
                <a:latin typeface="Arial"/>
                <a:ea typeface="+mj-lt"/>
                <a:cs typeface="+mj-lt"/>
              </a:rPr>
              <a:t>’ column and 'Utilities' because all NAN values are present :</a:t>
            </a:r>
            <a:endParaRPr lang="en-US" sz="2000" b="1">
              <a:latin typeface="Arial"/>
              <a:cs typeface="Arial"/>
            </a:endParaRPr>
          </a:p>
        </p:txBody>
      </p:sp>
      <p:sp>
        <p:nvSpPr>
          <p:cNvPr id="3" name="Content Placeholder 2">
            <a:extLst>
              <a:ext uri="{FF2B5EF4-FFF2-40B4-BE49-F238E27FC236}">
                <a16:creationId xmlns:a16="http://schemas.microsoft.com/office/drawing/2014/main" id="{7510CA39-6C44-4D3F-8780-BC4C0F613181}"/>
              </a:ext>
            </a:extLst>
          </p:cNvPr>
          <p:cNvSpPr>
            <a:spLocks noGrp="1"/>
          </p:cNvSpPr>
          <p:nvPr>
            <p:ph idx="1"/>
          </p:nvPr>
        </p:nvSpPr>
        <p:spPr>
          <a:xfrm>
            <a:off x="1435608" y="1823977"/>
            <a:ext cx="7498080" cy="4424423"/>
          </a:xfrm>
        </p:spPr>
        <p:txBody>
          <a:bodyPr lIns="91440" tIns="45720" rIns="91440" bIns="45720" anchor="t">
            <a:normAutofit/>
          </a:bodyPr>
          <a:lstStyle/>
          <a:p>
            <a:pPr marL="82550" indent="0">
              <a:buNone/>
            </a:pPr>
            <a:r>
              <a:rPr lang="en-IN" sz="2400" b="1" dirty="0">
                <a:latin typeface="Times New Roman"/>
                <a:ea typeface="+mn-lt"/>
                <a:cs typeface="+mn-lt"/>
              </a:rPr>
              <a:t>df = </a:t>
            </a:r>
            <a:r>
              <a:rPr lang="en-IN" sz="2400" b="1" dirty="0" err="1">
                <a:latin typeface="Times New Roman"/>
                <a:ea typeface="+mn-lt"/>
                <a:cs typeface="+mn-lt"/>
              </a:rPr>
              <a:t>df.drop</a:t>
            </a:r>
            <a:r>
              <a:rPr lang="en-IN" sz="2400" b="1" dirty="0">
                <a:latin typeface="Times New Roman"/>
                <a:ea typeface="+mn-lt"/>
                <a:cs typeface="+mn-lt"/>
              </a:rPr>
              <a:t>(columns=['Utilities'])</a:t>
            </a:r>
            <a:r>
              <a:rPr lang="en-US" sz="2400" dirty="0">
                <a:latin typeface="Times New Roman"/>
                <a:ea typeface="+mn-lt"/>
                <a:cs typeface="+mn-lt"/>
              </a:rPr>
              <a:t> </a:t>
            </a:r>
            <a:endParaRPr lang="en-US" sz="2400">
              <a:latin typeface="Times New Roman"/>
              <a:cs typeface="Times New Roman"/>
            </a:endParaRPr>
          </a:p>
          <a:p>
            <a:pPr marL="82550" indent="0">
              <a:buNone/>
            </a:pPr>
            <a:r>
              <a:rPr lang="en-IN" sz="2400" dirty="0">
                <a:latin typeface="Times New Roman"/>
                <a:ea typeface="+mn-lt"/>
                <a:cs typeface="+mn-lt"/>
              </a:rPr>
              <a:t>Here drop ‘Utilities’ column because all NAN values are present.</a:t>
            </a:r>
            <a:r>
              <a:rPr lang="en-US" sz="2400" dirty="0">
                <a:latin typeface="Times New Roman"/>
                <a:ea typeface="+mn-lt"/>
                <a:cs typeface="+mn-lt"/>
              </a:rPr>
              <a:t> </a:t>
            </a:r>
            <a:endParaRPr lang="en-US" sz="2400">
              <a:latin typeface="Times New Roman"/>
              <a:cs typeface="Times New Roman"/>
            </a:endParaRPr>
          </a:p>
          <a:p>
            <a:pPr marL="82550" indent="0">
              <a:buNone/>
            </a:pPr>
            <a:endParaRPr lang="en-US" sz="2400" dirty="0">
              <a:latin typeface="Times New Roman"/>
              <a:ea typeface="+mn-lt"/>
              <a:cs typeface="+mn-lt"/>
            </a:endParaRPr>
          </a:p>
          <a:p>
            <a:pPr marL="82550" indent="0">
              <a:buNone/>
            </a:pPr>
            <a:r>
              <a:rPr lang="en-IN" sz="2400" b="1" dirty="0">
                <a:latin typeface="Times New Roman"/>
                <a:ea typeface="+mn-lt"/>
                <a:cs typeface="+mn-lt"/>
              </a:rPr>
              <a:t>df1 = df1.drop(columns=['</a:t>
            </a:r>
            <a:r>
              <a:rPr lang="en-IN" sz="2400" b="1" dirty="0" err="1">
                <a:latin typeface="Times New Roman"/>
                <a:ea typeface="+mn-lt"/>
                <a:cs typeface="+mn-lt"/>
              </a:rPr>
              <a:t>PoolArea</a:t>
            </a:r>
            <a:r>
              <a:rPr lang="en-IN" sz="2400" b="1" dirty="0">
                <a:latin typeface="Times New Roman"/>
                <a:ea typeface="+mn-lt"/>
                <a:cs typeface="+mn-lt"/>
              </a:rPr>
              <a:t>'])</a:t>
            </a:r>
            <a:r>
              <a:rPr lang="en-US" sz="2400" dirty="0">
                <a:latin typeface="Times New Roman"/>
                <a:ea typeface="+mn-lt"/>
                <a:cs typeface="+mn-lt"/>
              </a:rPr>
              <a:t> </a:t>
            </a:r>
            <a:endParaRPr lang="en-US" sz="2400">
              <a:latin typeface="Times New Roman"/>
              <a:cs typeface="Times New Roman"/>
            </a:endParaRPr>
          </a:p>
          <a:p>
            <a:pPr marL="82550" indent="0">
              <a:buNone/>
            </a:pPr>
            <a:r>
              <a:rPr lang="en-IN" sz="2400" dirty="0">
                <a:latin typeface="Times New Roman"/>
                <a:ea typeface="+mn-lt"/>
                <a:cs typeface="+mn-lt"/>
              </a:rPr>
              <a:t>Here drop ‘</a:t>
            </a:r>
            <a:r>
              <a:rPr lang="en-IN" sz="2400" dirty="0" err="1">
                <a:latin typeface="Times New Roman"/>
                <a:ea typeface="+mn-lt"/>
                <a:cs typeface="+mn-lt"/>
              </a:rPr>
              <a:t>PoolArea</a:t>
            </a:r>
            <a:r>
              <a:rPr lang="en-IN" sz="2400" dirty="0">
                <a:latin typeface="Times New Roman"/>
                <a:ea typeface="+mn-lt"/>
                <a:cs typeface="+mn-lt"/>
              </a:rPr>
              <a:t>’ column because all NAN values are present.</a:t>
            </a:r>
            <a:r>
              <a:rPr lang="en-US" sz="2400" dirty="0">
                <a:latin typeface="Times New Roman"/>
                <a:ea typeface="+mn-lt"/>
                <a:cs typeface="+mn-lt"/>
              </a:rPr>
              <a:t> </a:t>
            </a:r>
            <a:endParaRPr lang="en-US" sz="2400">
              <a:latin typeface="Times New Roman"/>
              <a:cs typeface="Times New Roman"/>
            </a:endParaRPr>
          </a:p>
        </p:txBody>
      </p:sp>
    </p:spTree>
    <p:extLst>
      <p:ext uri="{BB962C8B-B14F-4D97-AF65-F5344CB8AC3E}">
        <p14:creationId xmlns:p14="http://schemas.microsoft.com/office/powerpoint/2010/main" val="21830039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0901E-7301-4465-91B0-481E64F87B36}"/>
              </a:ext>
            </a:extLst>
          </p:cNvPr>
          <p:cNvSpPr>
            <a:spLocks noGrp="1"/>
          </p:cNvSpPr>
          <p:nvPr>
            <p:ph type="title"/>
          </p:nvPr>
        </p:nvSpPr>
        <p:spPr>
          <a:xfrm>
            <a:off x="1435608" y="274638"/>
            <a:ext cx="7498080" cy="737887"/>
          </a:xfrm>
        </p:spPr>
        <p:txBody>
          <a:bodyPr lIns="91440" tIns="45720" rIns="91440" bIns="45720" anchor="ctr">
            <a:normAutofit/>
          </a:bodyPr>
          <a:lstStyle/>
          <a:p>
            <a:r>
              <a:rPr lang="en-US" sz="2000" b="1" dirty="0">
                <a:latin typeface="Arial"/>
                <a:cs typeface="Arial"/>
              </a:rPr>
              <a:t>Visualization:</a:t>
            </a:r>
          </a:p>
        </p:txBody>
      </p:sp>
      <p:sp>
        <p:nvSpPr>
          <p:cNvPr id="3" name="Content Placeholder 2">
            <a:extLst>
              <a:ext uri="{FF2B5EF4-FFF2-40B4-BE49-F238E27FC236}">
                <a16:creationId xmlns:a16="http://schemas.microsoft.com/office/drawing/2014/main" id="{88D2A44D-E498-4E83-9EBD-19C3739B2783}"/>
              </a:ext>
            </a:extLst>
          </p:cNvPr>
          <p:cNvSpPr>
            <a:spLocks noGrp="1"/>
          </p:cNvSpPr>
          <p:nvPr>
            <p:ph idx="1"/>
          </p:nvPr>
        </p:nvSpPr>
        <p:spPr>
          <a:xfrm>
            <a:off x="1435608" y="888357"/>
            <a:ext cx="7498080" cy="5360043"/>
          </a:xfrm>
        </p:spPr>
        <p:txBody>
          <a:bodyPr lIns="91440" tIns="45720" rIns="91440" bIns="45720" anchor="t">
            <a:normAutofit/>
          </a:bodyPr>
          <a:lstStyle/>
          <a:p>
            <a:pPr marL="82550" indent="0">
              <a:buNone/>
            </a:pPr>
            <a:r>
              <a:rPr lang="en-US" sz="2400" b="1" dirty="0">
                <a:latin typeface="Arial"/>
                <a:cs typeface="Arial"/>
              </a:rPr>
              <a:t>Correlation of Train dataset:</a:t>
            </a:r>
          </a:p>
          <a:p>
            <a:pPr marL="82550" indent="0">
              <a:buNone/>
            </a:pPr>
            <a:endParaRPr lang="en-US" sz="2400" b="1" dirty="0">
              <a:latin typeface="Arial"/>
              <a:cs typeface="Arial"/>
            </a:endParaRPr>
          </a:p>
        </p:txBody>
      </p:sp>
      <p:pic>
        <p:nvPicPr>
          <p:cNvPr id="4" name="Picture 4" descr="Table&#10;&#10;Description automatically generated">
            <a:extLst>
              <a:ext uri="{FF2B5EF4-FFF2-40B4-BE49-F238E27FC236}">
                <a16:creationId xmlns:a16="http://schemas.microsoft.com/office/drawing/2014/main" id="{FE3066E7-B9CA-4E1F-9B7A-08E87C737229}"/>
              </a:ext>
            </a:extLst>
          </p:cNvPr>
          <p:cNvPicPr>
            <a:picLocks noChangeAspect="1"/>
          </p:cNvPicPr>
          <p:nvPr/>
        </p:nvPicPr>
        <p:blipFill>
          <a:blip r:embed="rId2"/>
          <a:stretch>
            <a:fillRect/>
          </a:stretch>
        </p:blipFill>
        <p:spPr>
          <a:xfrm>
            <a:off x="1570299" y="1714246"/>
            <a:ext cx="6910085" cy="3699583"/>
          </a:xfrm>
          <a:prstGeom prst="rect">
            <a:avLst/>
          </a:prstGeom>
        </p:spPr>
      </p:pic>
    </p:spTree>
    <p:extLst>
      <p:ext uri="{BB962C8B-B14F-4D97-AF65-F5344CB8AC3E}">
        <p14:creationId xmlns:p14="http://schemas.microsoft.com/office/powerpoint/2010/main" val="38193389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2FE0A-F035-4DF4-8380-723329094939}"/>
              </a:ext>
            </a:extLst>
          </p:cNvPr>
          <p:cNvSpPr>
            <a:spLocks noGrp="1"/>
          </p:cNvSpPr>
          <p:nvPr>
            <p:ph type="title"/>
          </p:nvPr>
        </p:nvSpPr>
        <p:spPr>
          <a:xfrm>
            <a:off x="1435608" y="274638"/>
            <a:ext cx="7498080" cy="583557"/>
          </a:xfrm>
        </p:spPr>
        <p:txBody>
          <a:bodyPr lIns="91440" tIns="45720" rIns="91440" bIns="45720" anchor="ctr">
            <a:normAutofit/>
          </a:bodyPr>
          <a:lstStyle/>
          <a:p>
            <a:r>
              <a:rPr lang="en-US" sz="2000" b="1" dirty="0">
                <a:latin typeface="Arial"/>
                <a:cs typeface="Arial"/>
              </a:rPr>
              <a:t>Heatmap of Train dataset:</a:t>
            </a:r>
          </a:p>
        </p:txBody>
      </p:sp>
      <p:sp>
        <p:nvSpPr>
          <p:cNvPr id="3" name="Content Placeholder 2">
            <a:extLst>
              <a:ext uri="{FF2B5EF4-FFF2-40B4-BE49-F238E27FC236}">
                <a16:creationId xmlns:a16="http://schemas.microsoft.com/office/drawing/2014/main" id="{A12BD5FC-FCF6-4F1C-9191-108EB69F6B1C}"/>
              </a:ext>
            </a:extLst>
          </p:cNvPr>
          <p:cNvSpPr>
            <a:spLocks noGrp="1"/>
          </p:cNvSpPr>
          <p:nvPr>
            <p:ph idx="1"/>
          </p:nvPr>
        </p:nvSpPr>
        <p:spPr>
          <a:xfrm>
            <a:off x="1435608" y="859421"/>
            <a:ext cx="7498080" cy="5388979"/>
          </a:xfrm>
        </p:spPr>
        <p:txBody>
          <a:bodyPr lIns="91440" tIns="45720" rIns="91440" bIns="45720" anchor="t">
            <a:normAutofit/>
          </a:bodyPr>
          <a:lstStyle/>
          <a:p>
            <a:pPr marL="82550" indent="0">
              <a:buNone/>
            </a:pPr>
            <a:r>
              <a:rPr lang="en-IN" sz="2000" dirty="0" err="1">
                <a:latin typeface="Times New Roman"/>
                <a:ea typeface="+mn-lt"/>
                <a:cs typeface="+mn-lt"/>
              </a:rPr>
              <a:t>plt.figure</a:t>
            </a:r>
            <a:r>
              <a:rPr lang="en-IN" sz="2000" dirty="0">
                <a:latin typeface="Times New Roman"/>
                <a:ea typeface="+mn-lt"/>
                <a:cs typeface="+mn-lt"/>
              </a:rPr>
              <a:t>(</a:t>
            </a:r>
            <a:r>
              <a:rPr lang="en-IN" sz="2000" dirty="0" err="1">
                <a:latin typeface="Times New Roman"/>
                <a:ea typeface="+mn-lt"/>
                <a:cs typeface="+mn-lt"/>
              </a:rPr>
              <a:t>figsize</a:t>
            </a:r>
            <a:r>
              <a:rPr lang="en-IN" sz="2000" dirty="0">
                <a:latin typeface="Times New Roman"/>
                <a:ea typeface="+mn-lt"/>
                <a:cs typeface="+mn-lt"/>
              </a:rPr>
              <a:t>=(15,10))</a:t>
            </a:r>
            <a:r>
              <a:rPr lang="en-US" sz="2000" dirty="0">
                <a:latin typeface="Times New Roman"/>
                <a:ea typeface="+mn-lt"/>
                <a:cs typeface="+mn-lt"/>
              </a:rPr>
              <a:t> </a:t>
            </a:r>
            <a:endParaRPr lang="en-US" sz="2000">
              <a:latin typeface="Times New Roman"/>
              <a:cs typeface="Times New Roman"/>
            </a:endParaRPr>
          </a:p>
          <a:p>
            <a:pPr marL="82550" indent="0">
              <a:buNone/>
            </a:pPr>
            <a:r>
              <a:rPr lang="en-IN" sz="2000" dirty="0" err="1">
                <a:latin typeface="Times New Roman"/>
                <a:ea typeface="+mn-lt"/>
                <a:cs typeface="+mn-lt"/>
              </a:rPr>
              <a:t>sns.heatmap</a:t>
            </a:r>
            <a:r>
              <a:rPr lang="en-IN" sz="2000" dirty="0">
                <a:latin typeface="Times New Roman"/>
                <a:ea typeface="+mn-lt"/>
                <a:cs typeface="+mn-lt"/>
              </a:rPr>
              <a:t>(</a:t>
            </a:r>
            <a:r>
              <a:rPr lang="en-IN" sz="2000" dirty="0" err="1">
                <a:latin typeface="Times New Roman"/>
                <a:ea typeface="+mn-lt"/>
                <a:cs typeface="+mn-lt"/>
              </a:rPr>
              <a:t>df.corr</a:t>
            </a:r>
            <a:r>
              <a:rPr lang="en-IN" sz="2000" dirty="0">
                <a:latin typeface="Times New Roman"/>
                <a:ea typeface="+mn-lt"/>
                <a:cs typeface="+mn-lt"/>
              </a:rPr>
              <a:t>(),</a:t>
            </a:r>
            <a:r>
              <a:rPr lang="en-IN" sz="2000" dirty="0" err="1">
                <a:latin typeface="Times New Roman"/>
                <a:ea typeface="+mn-lt"/>
                <a:cs typeface="+mn-lt"/>
              </a:rPr>
              <a:t>annot</a:t>
            </a:r>
            <a:r>
              <a:rPr lang="en-IN" sz="2000" dirty="0">
                <a:latin typeface="Times New Roman"/>
                <a:ea typeface="+mn-lt"/>
                <a:cs typeface="+mn-lt"/>
              </a:rPr>
              <a:t>=True)</a:t>
            </a:r>
            <a:r>
              <a:rPr lang="en-US" sz="2000" dirty="0">
                <a:latin typeface="Times New Roman"/>
                <a:ea typeface="+mn-lt"/>
                <a:cs typeface="+mn-lt"/>
              </a:rPr>
              <a:t> </a:t>
            </a:r>
          </a:p>
          <a:p>
            <a:pPr marL="82550" indent="0">
              <a:buNone/>
            </a:pPr>
            <a:endParaRPr lang="en-US" sz="2000" dirty="0">
              <a:latin typeface="Times New Roman"/>
              <a:cs typeface="Times New Roman"/>
            </a:endParaRPr>
          </a:p>
        </p:txBody>
      </p:sp>
      <p:pic>
        <p:nvPicPr>
          <p:cNvPr id="4" name="Picture 4" descr="A picture containing background pattern&#10;&#10;Description automatically generated">
            <a:extLst>
              <a:ext uri="{FF2B5EF4-FFF2-40B4-BE49-F238E27FC236}">
                <a16:creationId xmlns:a16="http://schemas.microsoft.com/office/drawing/2014/main" id="{77706984-E4E2-4ABA-9A89-E7507EF3C8FF}"/>
              </a:ext>
            </a:extLst>
          </p:cNvPr>
          <p:cNvPicPr>
            <a:picLocks noChangeAspect="1"/>
          </p:cNvPicPr>
          <p:nvPr/>
        </p:nvPicPr>
        <p:blipFill>
          <a:blip r:embed="rId2"/>
          <a:stretch>
            <a:fillRect/>
          </a:stretch>
        </p:blipFill>
        <p:spPr>
          <a:xfrm>
            <a:off x="1435261" y="1788872"/>
            <a:ext cx="6794338" cy="4659573"/>
          </a:xfrm>
          <a:prstGeom prst="rect">
            <a:avLst/>
          </a:prstGeom>
        </p:spPr>
      </p:pic>
    </p:spTree>
    <p:extLst>
      <p:ext uri="{BB962C8B-B14F-4D97-AF65-F5344CB8AC3E}">
        <p14:creationId xmlns:p14="http://schemas.microsoft.com/office/powerpoint/2010/main" val="772920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4429E-A307-497A-B806-81B59980C6E0}"/>
              </a:ext>
            </a:extLst>
          </p:cNvPr>
          <p:cNvSpPr>
            <a:spLocks noGrp="1"/>
          </p:cNvSpPr>
          <p:nvPr>
            <p:ph type="title"/>
          </p:nvPr>
        </p:nvSpPr>
        <p:spPr>
          <a:xfrm>
            <a:off x="1435608" y="274638"/>
            <a:ext cx="7498080" cy="670368"/>
          </a:xfrm>
        </p:spPr>
        <p:txBody>
          <a:bodyPr lIns="91440" tIns="45720" rIns="91440" bIns="45720" anchor="ctr">
            <a:normAutofit fontScale="90000"/>
          </a:bodyPr>
          <a:lstStyle/>
          <a:p>
            <a:br>
              <a:rPr lang="en-US" sz="2400" b="1" dirty="0">
                <a:latin typeface="Arial"/>
                <a:cs typeface="Arial"/>
              </a:rPr>
            </a:br>
            <a:r>
              <a:rPr lang="en-US" sz="2400" b="1" dirty="0">
                <a:latin typeface="Arial"/>
                <a:cs typeface="Arial"/>
              </a:rPr>
              <a:t>Correlation of Test dataset:</a:t>
            </a:r>
            <a:endParaRPr lang="en-US" sz="2400" b="1" dirty="0">
              <a:ea typeface="+mj-lt"/>
              <a:cs typeface="+mj-lt"/>
            </a:endParaRPr>
          </a:p>
          <a:p>
            <a:endParaRPr lang="en-US" sz="2400" dirty="0"/>
          </a:p>
        </p:txBody>
      </p:sp>
      <p:pic>
        <p:nvPicPr>
          <p:cNvPr id="4" name="Picture 4" descr="Table&#10;&#10;Description automatically generated">
            <a:extLst>
              <a:ext uri="{FF2B5EF4-FFF2-40B4-BE49-F238E27FC236}">
                <a16:creationId xmlns:a16="http://schemas.microsoft.com/office/drawing/2014/main" id="{BC9042F4-A313-4C45-BFF6-C6334A533C2F}"/>
              </a:ext>
            </a:extLst>
          </p:cNvPr>
          <p:cNvPicPr>
            <a:picLocks noGrp="1" noChangeAspect="1"/>
          </p:cNvPicPr>
          <p:nvPr>
            <p:ph idx="1"/>
          </p:nvPr>
        </p:nvPicPr>
        <p:blipFill>
          <a:blip r:embed="rId2"/>
          <a:stretch>
            <a:fillRect/>
          </a:stretch>
        </p:blipFill>
        <p:spPr>
          <a:xfrm>
            <a:off x="1478459" y="1210459"/>
            <a:ext cx="7036201" cy="5034143"/>
          </a:xfrm>
        </p:spPr>
      </p:pic>
    </p:spTree>
    <p:extLst>
      <p:ext uri="{BB962C8B-B14F-4D97-AF65-F5344CB8AC3E}">
        <p14:creationId xmlns:p14="http://schemas.microsoft.com/office/powerpoint/2010/main" val="8977970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0202F-7FAD-4460-8CA5-867DA40AB004}"/>
              </a:ext>
            </a:extLst>
          </p:cNvPr>
          <p:cNvSpPr>
            <a:spLocks noGrp="1"/>
          </p:cNvSpPr>
          <p:nvPr>
            <p:ph type="title"/>
          </p:nvPr>
        </p:nvSpPr>
        <p:spPr>
          <a:xfrm>
            <a:off x="1194469" y="274638"/>
            <a:ext cx="7739219" cy="506393"/>
          </a:xfrm>
        </p:spPr>
        <p:txBody>
          <a:bodyPr lIns="91440" tIns="45720" rIns="91440" bIns="45720" anchor="ctr">
            <a:normAutofit fontScale="90000"/>
          </a:bodyPr>
          <a:lstStyle/>
          <a:p>
            <a:r>
              <a:rPr lang="en-US" sz="2800" b="1" dirty="0">
                <a:latin typeface="Arial"/>
                <a:cs typeface="Arial"/>
              </a:rPr>
              <a:t>Heatmap of Test dataset:</a:t>
            </a:r>
            <a:endParaRPr lang="en-US" sz="2800" b="1"/>
          </a:p>
        </p:txBody>
      </p:sp>
      <p:pic>
        <p:nvPicPr>
          <p:cNvPr id="4" name="Picture 4" descr="A picture containing text&#10;&#10;Description automatically generated">
            <a:extLst>
              <a:ext uri="{FF2B5EF4-FFF2-40B4-BE49-F238E27FC236}">
                <a16:creationId xmlns:a16="http://schemas.microsoft.com/office/drawing/2014/main" id="{BE5CE880-1A8B-4638-840F-FEDF446F425F}"/>
              </a:ext>
            </a:extLst>
          </p:cNvPr>
          <p:cNvPicPr>
            <a:picLocks noGrp="1" noChangeAspect="1"/>
          </p:cNvPicPr>
          <p:nvPr>
            <p:ph idx="1"/>
          </p:nvPr>
        </p:nvPicPr>
        <p:blipFill>
          <a:blip r:embed="rId2"/>
          <a:stretch>
            <a:fillRect/>
          </a:stretch>
        </p:blipFill>
        <p:spPr>
          <a:xfrm>
            <a:off x="1256611" y="1030569"/>
            <a:ext cx="7200175" cy="5712226"/>
          </a:xfrm>
        </p:spPr>
      </p:pic>
    </p:spTree>
    <p:extLst>
      <p:ext uri="{BB962C8B-B14F-4D97-AF65-F5344CB8AC3E}">
        <p14:creationId xmlns:p14="http://schemas.microsoft.com/office/powerpoint/2010/main" val="15412860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34D6E-A632-40A6-A711-D0C346EC480D}"/>
              </a:ext>
            </a:extLst>
          </p:cNvPr>
          <p:cNvSpPr>
            <a:spLocks noGrp="1"/>
          </p:cNvSpPr>
          <p:nvPr>
            <p:ph type="title"/>
          </p:nvPr>
        </p:nvSpPr>
        <p:spPr>
          <a:xfrm>
            <a:off x="1435608" y="274638"/>
            <a:ext cx="7498080" cy="583557"/>
          </a:xfrm>
        </p:spPr>
        <p:txBody>
          <a:bodyPr lIns="91440" tIns="45720" rIns="91440" bIns="45720" anchor="ctr">
            <a:normAutofit/>
          </a:bodyPr>
          <a:lstStyle/>
          <a:p>
            <a:r>
              <a:rPr lang="en-US" sz="2400" b="1" dirty="0">
                <a:latin typeface="Arial"/>
                <a:ea typeface="+mj-lt"/>
                <a:cs typeface="+mj-lt"/>
              </a:rPr>
              <a:t>Use Z-score for check </a:t>
            </a:r>
            <a:r>
              <a:rPr lang="en-US" sz="2400" b="1" dirty="0" err="1">
                <a:latin typeface="Arial"/>
                <a:ea typeface="+mj-lt"/>
                <a:cs typeface="+mj-lt"/>
              </a:rPr>
              <a:t>dataloss</a:t>
            </a:r>
            <a:r>
              <a:rPr lang="en-US" sz="2400" b="1" dirty="0">
                <a:latin typeface="Arial"/>
                <a:ea typeface="+mj-lt"/>
                <a:cs typeface="+mj-lt"/>
              </a:rPr>
              <a:t>: </a:t>
            </a:r>
            <a:endParaRPr lang="en-US" sz="2400" b="1">
              <a:latin typeface="Arial"/>
              <a:cs typeface="Arial"/>
            </a:endParaRPr>
          </a:p>
        </p:txBody>
      </p:sp>
      <p:sp>
        <p:nvSpPr>
          <p:cNvPr id="5" name="TextBox 4">
            <a:extLst>
              <a:ext uri="{FF2B5EF4-FFF2-40B4-BE49-F238E27FC236}">
                <a16:creationId xmlns:a16="http://schemas.microsoft.com/office/drawing/2014/main" id="{87DFCDC7-7D4B-41D3-BA47-2BAD29C6C532}"/>
              </a:ext>
            </a:extLst>
          </p:cNvPr>
          <p:cNvSpPr txBox="1"/>
          <p:nvPr/>
        </p:nvSpPr>
        <p:spPr>
          <a:xfrm>
            <a:off x="3200399"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7" name="Content Placeholder 6">
            <a:extLst>
              <a:ext uri="{FF2B5EF4-FFF2-40B4-BE49-F238E27FC236}">
                <a16:creationId xmlns:a16="http://schemas.microsoft.com/office/drawing/2014/main" id="{2C4856BE-60C5-46A0-B189-95AA57777883}"/>
              </a:ext>
            </a:extLst>
          </p:cNvPr>
          <p:cNvSpPr>
            <a:spLocks noGrp="1"/>
          </p:cNvSpPr>
          <p:nvPr>
            <p:ph idx="1"/>
          </p:nvPr>
        </p:nvSpPr>
        <p:spPr>
          <a:xfrm>
            <a:off x="1435608" y="801547"/>
            <a:ext cx="7498080" cy="5446853"/>
          </a:xfrm>
        </p:spPr>
        <p:txBody>
          <a:bodyPr lIns="91440" tIns="45720" rIns="91440" bIns="45720" anchor="t">
            <a:normAutofit/>
          </a:bodyPr>
          <a:lstStyle/>
          <a:p>
            <a:pPr indent="-283210" algn="just"/>
            <a:r>
              <a:rPr lang="en-IN" sz="2400" dirty="0">
                <a:latin typeface="Times New Roman"/>
                <a:ea typeface="+mn-lt"/>
                <a:cs typeface="+mn-lt"/>
              </a:rPr>
              <a:t>After that </a:t>
            </a:r>
            <a:r>
              <a:rPr lang="en-IN" sz="2400" dirty="0" err="1">
                <a:latin typeface="Times New Roman"/>
                <a:ea typeface="+mn-lt"/>
                <a:cs typeface="+mn-lt"/>
              </a:rPr>
              <a:t>Cheking</a:t>
            </a:r>
            <a:r>
              <a:rPr lang="en-IN" sz="2400" dirty="0">
                <a:latin typeface="Times New Roman"/>
                <a:ea typeface="+mn-lt"/>
                <a:cs typeface="+mn-lt"/>
              </a:rPr>
              <a:t> Data loss of the dataset after using </a:t>
            </a:r>
            <a:r>
              <a:rPr lang="en-IN" sz="2400" dirty="0" err="1">
                <a:latin typeface="Times New Roman"/>
                <a:ea typeface="+mn-lt"/>
                <a:cs typeface="+mn-lt"/>
              </a:rPr>
              <a:t>preprocessing</a:t>
            </a:r>
            <a:r>
              <a:rPr lang="en-IN" sz="2400" dirty="0">
                <a:latin typeface="Times New Roman"/>
                <a:ea typeface="+mn-lt"/>
                <a:cs typeface="+mn-lt"/>
              </a:rPr>
              <a:t> steps here using </a:t>
            </a:r>
            <a:r>
              <a:rPr lang="en-IN" sz="2400" dirty="0" err="1">
                <a:latin typeface="Times New Roman"/>
                <a:ea typeface="+mn-lt"/>
                <a:cs typeface="+mn-lt"/>
              </a:rPr>
              <a:t>zscore</a:t>
            </a:r>
            <a:r>
              <a:rPr lang="en-IN" sz="2400" dirty="0">
                <a:latin typeface="Times New Roman"/>
                <a:ea typeface="+mn-lt"/>
                <a:cs typeface="+mn-lt"/>
              </a:rPr>
              <a:t> method checking </a:t>
            </a:r>
            <a:r>
              <a:rPr lang="en-IN" sz="2400" dirty="0" err="1">
                <a:latin typeface="Times New Roman"/>
                <a:ea typeface="+mn-lt"/>
                <a:cs typeface="+mn-lt"/>
              </a:rPr>
              <a:t>dataloss</a:t>
            </a:r>
            <a:r>
              <a:rPr lang="en-IN" sz="2400" dirty="0">
                <a:latin typeface="Times New Roman"/>
                <a:ea typeface="+mn-lt"/>
                <a:cs typeface="+mn-lt"/>
              </a:rPr>
              <a:t> here after </a:t>
            </a:r>
            <a:r>
              <a:rPr lang="en-IN" sz="2400" dirty="0" err="1">
                <a:latin typeface="Times New Roman"/>
                <a:ea typeface="+mn-lt"/>
                <a:cs typeface="+mn-lt"/>
              </a:rPr>
              <a:t>zscore</a:t>
            </a:r>
            <a:r>
              <a:rPr lang="en-IN" sz="2400" dirty="0">
                <a:latin typeface="Times New Roman"/>
                <a:ea typeface="+mn-lt"/>
                <a:cs typeface="+mn-lt"/>
              </a:rPr>
              <a:t> there 59.93 is </a:t>
            </a:r>
            <a:r>
              <a:rPr lang="en-IN" sz="2400" dirty="0" err="1">
                <a:latin typeface="Times New Roman"/>
                <a:ea typeface="+mn-lt"/>
                <a:cs typeface="+mn-lt"/>
              </a:rPr>
              <a:t>dataloss</a:t>
            </a:r>
            <a:r>
              <a:rPr lang="en-IN" sz="2400" dirty="0">
                <a:latin typeface="Times New Roman"/>
                <a:ea typeface="+mn-lt"/>
                <a:cs typeface="+mn-lt"/>
              </a:rPr>
              <a:t>.</a:t>
            </a:r>
          </a:p>
          <a:p>
            <a:pPr indent="-283210" algn="just"/>
            <a:endParaRPr lang="en-IN" sz="2400" dirty="0">
              <a:latin typeface="Times New Roman"/>
              <a:cs typeface="Times New Roman"/>
            </a:endParaRPr>
          </a:p>
        </p:txBody>
      </p:sp>
      <p:pic>
        <p:nvPicPr>
          <p:cNvPr id="8" name="Picture 8" descr="Graphical user interface, text, application, email&#10;&#10;Description automatically generated">
            <a:extLst>
              <a:ext uri="{FF2B5EF4-FFF2-40B4-BE49-F238E27FC236}">
                <a16:creationId xmlns:a16="http://schemas.microsoft.com/office/drawing/2014/main" id="{285442C5-D9FA-477B-AA6F-16B0AD4C8DF8}"/>
              </a:ext>
            </a:extLst>
          </p:cNvPr>
          <p:cNvPicPr>
            <a:picLocks noChangeAspect="1"/>
          </p:cNvPicPr>
          <p:nvPr/>
        </p:nvPicPr>
        <p:blipFill>
          <a:blip r:embed="rId2"/>
          <a:stretch>
            <a:fillRect/>
          </a:stretch>
        </p:blipFill>
        <p:spPr>
          <a:xfrm>
            <a:off x="1695692" y="2172041"/>
            <a:ext cx="6099857" cy="4163310"/>
          </a:xfrm>
          <a:prstGeom prst="rect">
            <a:avLst/>
          </a:prstGeom>
        </p:spPr>
      </p:pic>
    </p:spTree>
    <p:extLst>
      <p:ext uri="{BB962C8B-B14F-4D97-AF65-F5344CB8AC3E}">
        <p14:creationId xmlns:p14="http://schemas.microsoft.com/office/powerpoint/2010/main" val="2079757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2EE19-1515-4E89-A968-E7DEF2DF40DF}"/>
              </a:ext>
            </a:extLst>
          </p:cNvPr>
          <p:cNvSpPr>
            <a:spLocks noGrp="1"/>
          </p:cNvSpPr>
          <p:nvPr>
            <p:ph type="title"/>
          </p:nvPr>
        </p:nvSpPr>
        <p:spPr>
          <a:xfrm>
            <a:off x="1435608" y="322866"/>
            <a:ext cx="7498080" cy="516038"/>
          </a:xfrm>
        </p:spPr>
        <p:txBody>
          <a:bodyPr lIns="91440" tIns="45720" rIns="91440" bIns="45720" anchor="ctr">
            <a:normAutofit fontScale="90000"/>
          </a:bodyPr>
          <a:lstStyle/>
          <a:p>
            <a:br>
              <a:rPr lang="en-US" sz="2400" b="1" dirty="0">
                <a:latin typeface="Arial"/>
                <a:cs typeface="Arial"/>
              </a:rPr>
            </a:br>
            <a:br>
              <a:rPr lang="en-US" sz="2400" b="1" dirty="0">
                <a:latin typeface="Arial"/>
                <a:cs typeface="Arial"/>
              </a:rPr>
            </a:br>
            <a:r>
              <a:rPr lang="en-US" sz="2400" b="1" dirty="0">
                <a:latin typeface="Arial"/>
                <a:cs typeface="Arial"/>
              </a:rPr>
              <a:t>Use IQR for check </a:t>
            </a:r>
            <a:r>
              <a:rPr lang="en-US" sz="2400" b="1" dirty="0" err="1">
                <a:latin typeface="Arial"/>
                <a:cs typeface="Arial"/>
              </a:rPr>
              <a:t>dataloss</a:t>
            </a:r>
            <a:r>
              <a:rPr lang="en-US" sz="2400" b="1" dirty="0">
                <a:latin typeface="Arial"/>
                <a:cs typeface="Arial"/>
              </a:rPr>
              <a:t>: </a:t>
            </a:r>
            <a:endParaRPr lang="en-US" sz="2400">
              <a:ea typeface="+mj-lt"/>
              <a:cs typeface="+mj-lt"/>
            </a:endParaRPr>
          </a:p>
          <a:p>
            <a:endParaRPr lang="en-US" dirty="0"/>
          </a:p>
        </p:txBody>
      </p:sp>
      <p:sp>
        <p:nvSpPr>
          <p:cNvPr id="3" name="Content Placeholder 2">
            <a:extLst>
              <a:ext uri="{FF2B5EF4-FFF2-40B4-BE49-F238E27FC236}">
                <a16:creationId xmlns:a16="http://schemas.microsoft.com/office/drawing/2014/main" id="{E3F5CCE3-224B-48C6-B7E4-A7F79BC4FA03}"/>
              </a:ext>
            </a:extLst>
          </p:cNvPr>
          <p:cNvSpPr>
            <a:spLocks noGrp="1"/>
          </p:cNvSpPr>
          <p:nvPr>
            <p:ph idx="1"/>
          </p:nvPr>
        </p:nvSpPr>
        <p:spPr>
          <a:xfrm>
            <a:off x="1435608" y="955876"/>
            <a:ext cx="7498080" cy="5292524"/>
          </a:xfrm>
        </p:spPr>
        <p:txBody>
          <a:bodyPr lIns="91440" tIns="45720" rIns="91440" bIns="45720" anchor="t">
            <a:normAutofit/>
          </a:bodyPr>
          <a:lstStyle/>
          <a:p>
            <a:pPr marL="82550" indent="0">
              <a:buNone/>
            </a:pPr>
            <a:r>
              <a:rPr lang="en-IN" sz="2400" dirty="0">
                <a:latin typeface="Arial"/>
                <a:ea typeface="+mn-lt"/>
                <a:cs typeface="+mn-lt"/>
              </a:rPr>
              <a:t>Here After Applying IQR method checking </a:t>
            </a:r>
            <a:r>
              <a:rPr lang="en-IN" sz="2400" dirty="0" err="1">
                <a:latin typeface="Arial"/>
                <a:ea typeface="+mn-lt"/>
                <a:cs typeface="+mn-lt"/>
              </a:rPr>
              <a:t>dataloss</a:t>
            </a:r>
            <a:r>
              <a:rPr lang="en-IN" sz="2400" dirty="0">
                <a:latin typeface="Arial"/>
                <a:ea typeface="+mn-lt"/>
                <a:cs typeface="+mn-lt"/>
              </a:rPr>
              <a:t> here using IQR method more </a:t>
            </a:r>
            <a:r>
              <a:rPr lang="en-IN" sz="2400" dirty="0" err="1">
                <a:latin typeface="Arial"/>
                <a:ea typeface="+mn-lt"/>
                <a:cs typeface="+mn-lt"/>
              </a:rPr>
              <a:t>dataloss</a:t>
            </a:r>
            <a:r>
              <a:rPr lang="en-IN" sz="2400" dirty="0">
                <a:latin typeface="Arial"/>
                <a:ea typeface="+mn-lt"/>
                <a:cs typeface="+mn-lt"/>
              </a:rPr>
              <a:t>:</a:t>
            </a:r>
          </a:p>
          <a:p>
            <a:pPr marL="82550" indent="0">
              <a:buNone/>
            </a:pPr>
            <a:endParaRPr lang="en-IN" sz="2400" dirty="0">
              <a:latin typeface="Arial"/>
              <a:cs typeface="Arial"/>
            </a:endParaRPr>
          </a:p>
        </p:txBody>
      </p:sp>
      <p:pic>
        <p:nvPicPr>
          <p:cNvPr id="4" name="Picture 4" descr="Graphical user interface, text, application, email&#10;&#10;Description automatically generated">
            <a:extLst>
              <a:ext uri="{FF2B5EF4-FFF2-40B4-BE49-F238E27FC236}">
                <a16:creationId xmlns:a16="http://schemas.microsoft.com/office/drawing/2014/main" id="{35D08C8F-C0D2-4535-B6CB-21CE9E180676}"/>
              </a:ext>
            </a:extLst>
          </p:cNvPr>
          <p:cNvPicPr>
            <a:picLocks noChangeAspect="1"/>
          </p:cNvPicPr>
          <p:nvPr/>
        </p:nvPicPr>
        <p:blipFill>
          <a:blip r:embed="rId2"/>
          <a:stretch>
            <a:fillRect/>
          </a:stretch>
        </p:blipFill>
        <p:spPr>
          <a:xfrm>
            <a:off x="1541363" y="2070340"/>
            <a:ext cx="6177021" cy="2659449"/>
          </a:xfrm>
          <a:prstGeom prst="rect">
            <a:avLst/>
          </a:prstGeom>
        </p:spPr>
      </p:pic>
    </p:spTree>
    <p:extLst>
      <p:ext uri="{BB962C8B-B14F-4D97-AF65-F5344CB8AC3E}">
        <p14:creationId xmlns:p14="http://schemas.microsoft.com/office/powerpoint/2010/main" val="242906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 and Test Dataset:</a:t>
            </a:r>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35100" y="1600200"/>
            <a:ext cx="7175500" cy="3957423"/>
          </a:xfrm>
          <a:prstGeom prst="rect">
            <a:avLst/>
          </a:prstGeom>
          <a:noFill/>
          <a:ln>
            <a:noFill/>
          </a:ln>
        </p:spPr>
      </p:pic>
    </p:spTree>
    <p:extLst>
      <p:ext uri="{BB962C8B-B14F-4D97-AF65-F5344CB8AC3E}">
        <p14:creationId xmlns:p14="http://schemas.microsoft.com/office/powerpoint/2010/main" val="13908321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1C3B8-859A-46B7-BEFD-372323C2CFA7}"/>
              </a:ext>
            </a:extLst>
          </p:cNvPr>
          <p:cNvSpPr>
            <a:spLocks noGrp="1"/>
          </p:cNvSpPr>
          <p:nvPr>
            <p:ph type="title"/>
          </p:nvPr>
        </p:nvSpPr>
        <p:spPr>
          <a:xfrm>
            <a:off x="1435608" y="274638"/>
            <a:ext cx="7498080" cy="737887"/>
          </a:xfrm>
        </p:spPr>
        <p:txBody>
          <a:bodyPr lIns="91440" tIns="45720" rIns="91440" bIns="45720" anchor="ctr">
            <a:normAutofit/>
          </a:bodyPr>
          <a:lstStyle/>
          <a:p>
            <a:r>
              <a:rPr lang="en-US" sz="2400" b="1" dirty="0">
                <a:latin typeface="Arial"/>
                <a:cs typeface="Arial"/>
              </a:rPr>
              <a:t>Checking Skewness:</a:t>
            </a:r>
          </a:p>
        </p:txBody>
      </p:sp>
      <p:sp>
        <p:nvSpPr>
          <p:cNvPr id="6" name="Content Placeholder 5">
            <a:extLst>
              <a:ext uri="{FF2B5EF4-FFF2-40B4-BE49-F238E27FC236}">
                <a16:creationId xmlns:a16="http://schemas.microsoft.com/office/drawing/2014/main" id="{037522C5-3E5A-45F1-9B4A-CBDB4C1D597E}"/>
              </a:ext>
            </a:extLst>
          </p:cNvPr>
          <p:cNvSpPr>
            <a:spLocks noGrp="1"/>
          </p:cNvSpPr>
          <p:nvPr>
            <p:ph idx="1"/>
          </p:nvPr>
        </p:nvSpPr>
        <p:spPr>
          <a:xfrm>
            <a:off x="1435608" y="1129497"/>
            <a:ext cx="7498080" cy="5118903"/>
          </a:xfrm>
        </p:spPr>
        <p:txBody>
          <a:bodyPr lIns="91440" tIns="45720" rIns="91440" bIns="45720" anchor="t">
            <a:normAutofit/>
          </a:bodyPr>
          <a:lstStyle/>
          <a:p>
            <a:pPr marL="82550" indent="0">
              <a:buNone/>
            </a:pPr>
            <a:r>
              <a:rPr lang="en-US" sz="2400" dirty="0">
                <a:latin typeface="Times New Roman"/>
                <a:cs typeface="Times New Roman"/>
              </a:rPr>
              <a:t>Here skewness is present in many columns:</a:t>
            </a:r>
          </a:p>
          <a:p>
            <a:pPr marL="82550" indent="0">
              <a:buNone/>
            </a:pPr>
            <a:endParaRPr lang="en-US" sz="2400" dirty="0">
              <a:latin typeface="Times New Roman"/>
              <a:cs typeface="Times New Roman"/>
            </a:endParaRPr>
          </a:p>
        </p:txBody>
      </p:sp>
      <p:pic>
        <p:nvPicPr>
          <p:cNvPr id="7" name="Picture 7">
            <a:extLst>
              <a:ext uri="{FF2B5EF4-FFF2-40B4-BE49-F238E27FC236}">
                <a16:creationId xmlns:a16="http://schemas.microsoft.com/office/drawing/2014/main" id="{8D6AF619-C63B-428C-B2B5-5116628504A0}"/>
              </a:ext>
            </a:extLst>
          </p:cNvPr>
          <p:cNvPicPr>
            <a:picLocks noChangeAspect="1"/>
          </p:cNvPicPr>
          <p:nvPr/>
        </p:nvPicPr>
        <p:blipFill>
          <a:blip r:embed="rId2"/>
          <a:stretch>
            <a:fillRect/>
          </a:stretch>
        </p:blipFill>
        <p:spPr>
          <a:xfrm>
            <a:off x="1641375" y="1708110"/>
            <a:ext cx="5542946" cy="4174843"/>
          </a:xfrm>
          <a:prstGeom prst="rect">
            <a:avLst/>
          </a:prstGeom>
        </p:spPr>
      </p:pic>
    </p:spTree>
    <p:extLst>
      <p:ext uri="{BB962C8B-B14F-4D97-AF65-F5344CB8AC3E}">
        <p14:creationId xmlns:p14="http://schemas.microsoft.com/office/powerpoint/2010/main" val="34358718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CB3A5-91DB-4CAC-AC4F-218F6D20311B}"/>
              </a:ext>
            </a:extLst>
          </p:cNvPr>
          <p:cNvSpPr>
            <a:spLocks noGrp="1"/>
          </p:cNvSpPr>
          <p:nvPr>
            <p:ph type="title"/>
          </p:nvPr>
        </p:nvSpPr>
        <p:spPr>
          <a:xfrm>
            <a:off x="1435608" y="274638"/>
            <a:ext cx="7498080" cy="795760"/>
          </a:xfrm>
        </p:spPr>
        <p:txBody>
          <a:bodyPr lIns="91440" tIns="45720" rIns="91440" bIns="45720" anchor="ctr">
            <a:normAutofit fontScale="90000"/>
          </a:bodyPr>
          <a:lstStyle/>
          <a:p>
            <a:r>
              <a:rPr lang="en-IN" sz="2400" b="1" dirty="0">
                <a:latin typeface="Arial"/>
                <a:ea typeface="+mj-lt"/>
                <a:cs typeface="+mj-lt"/>
              </a:rPr>
              <a:t>Remove skewness use </a:t>
            </a:r>
            <a:r>
              <a:rPr lang="en-IN" sz="2400" b="1" dirty="0" err="1">
                <a:latin typeface="Arial"/>
                <a:ea typeface="+mj-lt"/>
                <a:cs typeface="+mj-lt"/>
              </a:rPr>
              <a:t>PowerTransformer</a:t>
            </a:r>
            <a:r>
              <a:rPr lang="en-IN" sz="2400" b="1" dirty="0">
                <a:latin typeface="Arial"/>
                <a:ea typeface="+mj-lt"/>
                <a:cs typeface="+mj-lt"/>
              </a:rPr>
              <a:t> and log transformer technique in dataset.</a:t>
            </a:r>
            <a:r>
              <a:rPr lang="en-US" sz="2400" b="1" dirty="0">
                <a:latin typeface="Arial"/>
                <a:ea typeface="+mj-lt"/>
                <a:cs typeface="+mj-lt"/>
              </a:rPr>
              <a:t> </a:t>
            </a:r>
            <a:endParaRPr lang="en-US" sz="2400" b="1">
              <a:latin typeface="Arial"/>
              <a:cs typeface="Arial"/>
            </a:endParaRPr>
          </a:p>
        </p:txBody>
      </p:sp>
      <p:pic>
        <p:nvPicPr>
          <p:cNvPr id="4" name="Picture 4" descr="A picture containing text&#10;&#10;Description automatically generated">
            <a:extLst>
              <a:ext uri="{FF2B5EF4-FFF2-40B4-BE49-F238E27FC236}">
                <a16:creationId xmlns:a16="http://schemas.microsoft.com/office/drawing/2014/main" id="{C0533986-9266-432A-A367-388A6EEEEDD5}"/>
              </a:ext>
            </a:extLst>
          </p:cNvPr>
          <p:cNvPicPr>
            <a:picLocks noGrp="1" noChangeAspect="1"/>
          </p:cNvPicPr>
          <p:nvPr>
            <p:ph idx="1"/>
          </p:nvPr>
        </p:nvPicPr>
        <p:blipFill>
          <a:blip r:embed="rId2"/>
          <a:stretch>
            <a:fillRect/>
          </a:stretch>
        </p:blipFill>
        <p:spPr>
          <a:xfrm>
            <a:off x="1636706" y="1311857"/>
            <a:ext cx="5514010" cy="1889447"/>
          </a:xfrm>
        </p:spPr>
      </p:pic>
      <p:pic>
        <p:nvPicPr>
          <p:cNvPr id="5" name="Picture 5" descr="Graphical user interface, text, application, email&#10;&#10;Description automatically generated">
            <a:extLst>
              <a:ext uri="{FF2B5EF4-FFF2-40B4-BE49-F238E27FC236}">
                <a16:creationId xmlns:a16="http://schemas.microsoft.com/office/drawing/2014/main" id="{D73D6356-BC01-428A-ABF7-D97E397F88E7}"/>
              </a:ext>
            </a:extLst>
          </p:cNvPr>
          <p:cNvPicPr>
            <a:picLocks noChangeAspect="1"/>
          </p:cNvPicPr>
          <p:nvPr/>
        </p:nvPicPr>
        <p:blipFill>
          <a:blip r:embed="rId3"/>
          <a:stretch>
            <a:fillRect/>
          </a:stretch>
        </p:blipFill>
        <p:spPr>
          <a:xfrm>
            <a:off x="1753565" y="3722031"/>
            <a:ext cx="5868364" cy="1834977"/>
          </a:xfrm>
          <a:prstGeom prst="rect">
            <a:avLst/>
          </a:prstGeom>
        </p:spPr>
      </p:pic>
    </p:spTree>
    <p:extLst>
      <p:ext uri="{BB962C8B-B14F-4D97-AF65-F5344CB8AC3E}">
        <p14:creationId xmlns:p14="http://schemas.microsoft.com/office/powerpoint/2010/main" val="6339332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F153F-8F0B-4BEF-BBC9-37FCA32AA682}"/>
              </a:ext>
            </a:extLst>
          </p:cNvPr>
          <p:cNvSpPr>
            <a:spLocks noGrp="1"/>
          </p:cNvSpPr>
          <p:nvPr>
            <p:ph type="title"/>
          </p:nvPr>
        </p:nvSpPr>
        <p:spPr>
          <a:xfrm>
            <a:off x="1435608" y="274638"/>
            <a:ext cx="7498080" cy="593203"/>
          </a:xfrm>
        </p:spPr>
        <p:txBody>
          <a:bodyPr lIns="91440" tIns="45720" rIns="91440" bIns="45720" anchor="ctr">
            <a:normAutofit/>
          </a:bodyPr>
          <a:lstStyle/>
          <a:p>
            <a:r>
              <a:rPr lang="en-US" sz="2400" b="1">
                <a:latin typeface="Arial"/>
                <a:cs typeface="Arial"/>
              </a:rPr>
              <a:t>Min Max scaler Technique:</a:t>
            </a:r>
          </a:p>
        </p:txBody>
      </p:sp>
      <p:pic>
        <p:nvPicPr>
          <p:cNvPr id="4" name="Picture 4" descr="Graphical user interface, text, application, email&#10;&#10;Description automatically generated">
            <a:extLst>
              <a:ext uri="{FF2B5EF4-FFF2-40B4-BE49-F238E27FC236}">
                <a16:creationId xmlns:a16="http://schemas.microsoft.com/office/drawing/2014/main" id="{F7E01896-C0DC-4A3C-9853-70D5873A210E}"/>
              </a:ext>
            </a:extLst>
          </p:cNvPr>
          <p:cNvPicPr>
            <a:picLocks noGrp="1" noChangeAspect="1"/>
          </p:cNvPicPr>
          <p:nvPr>
            <p:ph idx="1"/>
          </p:nvPr>
        </p:nvPicPr>
        <p:blipFill>
          <a:blip r:embed="rId2"/>
          <a:stretch>
            <a:fillRect/>
          </a:stretch>
        </p:blipFill>
        <p:spPr>
          <a:xfrm>
            <a:off x="1430232" y="922540"/>
            <a:ext cx="7277339" cy="5253096"/>
          </a:xfrm>
        </p:spPr>
      </p:pic>
    </p:spTree>
    <p:extLst>
      <p:ext uri="{BB962C8B-B14F-4D97-AF65-F5344CB8AC3E}">
        <p14:creationId xmlns:p14="http://schemas.microsoft.com/office/powerpoint/2010/main" val="40243045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AEE56-A55E-418D-A8E0-BD80F88A2DEE}"/>
              </a:ext>
            </a:extLst>
          </p:cNvPr>
          <p:cNvSpPr>
            <a:spLocks noGrp="1"/>
          </p:cNvSpPr>
          <p:nvPr>
            <p:ph type="title"/>
          </p:nvPr>
        </p:nvSpPr>
        <p:spPr>
          <a:xfrm>
            <a:off x="1435608" y="274638"/>
            <a:ext cx="7498080" cy="641431"/>
          </a:xfrm>
        </p:spPr>
        <p:txBody>
          <a:bodyPr lIns="91440" tIns="45720" rIns="91440" bIns="45720" anchor="ctr">
            <a:normAutofit/>
          </a:bodyPr>
          <a:lstStyle/>
          <a:p>
            <a:r>
              <a:rPr lang="en-US" sz="2400" b="1">
                <a:latin typeface="Arial"/>
                <a:cs typeface="Arial"/>
              </a:rPr>
              <a:t>5.Building Machine learning Models:</a:t>
            </a:r>
          </a:p>
        </p:txBody>
      </p:sp>
      <p:sp>
        <p:nvSpPr>
          <p:cNvPr id="6" name="Content Placeholder 5">
            <a:extLst>
              <a:ext uri="{FF2B5EF4-FFF2-40B4-BE49-F238E27FC236}">
                <a16:creationId xmlns:a16="http://schemas.microsoft.com/office/drawing/2014/main" id="{C6C1C176-2FFB-40A8-8268-1EE1F8BE193A}"/>
              </a:ext>
            </a:extLst>
          </p:cNvPr>
          <p:cNvSpPr>
            <a:spLocks noGrp="1"/>
          </p:cNvSpPr>
          <p:nvPr>
            <p:ph idx="1"/>
          </p:nvPr>
        </p:nvSpPr>
        <p:spPr>
          <a:xfrm>
            <a:off x="1435608" y="782256"/>
            <a:ext cx="7498080" cy="5466144"/>
          </a:xfrm>
        </p:spPr>
        <p:txBody>
          <a:bodyPr lIns="91440" tIns="45720" rIns="91440" bIns="45720" anchor="t">
            <a:normAutofit/>
          </a:bodyPr>
          <a:lstStyle/>
          <a:p>
            <a:pPr marL="82550" indent="0">
              <a:buNone/>
            </a:pPr>
            <a:r>
              <a:rPr lang="en-US" sz="2400">
                <a:latin typeface="Arial"/>
                <a:cs typeface="Arial"/>
              </a:rPr>
              <a:t>Linear</a:t>
            </a:r>
            <a:r>
              <a:rPr lang="en-US" sz="2400" dirty="0">
                <a:latin typeface="Arial"/>
                <a:cs typeface="Arial"/>
              </a:rPr>
              <a:t> </a:t>
            </a:r>
            <a:r>
              <a:rPr lang="en-US" sz="2400">
                <a:latin typeface="Arial"/>
                <a:cs typeface="Arial"/>
              </a:rPr>
              <a:t>Regression Lasso, Ridge</a:t>
            </a:r>
            <a:r>
              <a:rPr lang="en-US" sz="2400"/>
              <a:t>:</a:t>
            </a:r>
          </a:p>
          <a:p>
            <a:pPr marL="82550" indent="0">
              <a:buNone/>
            </a:pPr>
            <a:endParaRPr lang="en-US" dirty="0"/>
          </a:p>
        </p:txBody>
      </p:sp>
      <p:pic>
        <p:nvPicPr>
          <p:cNvPr id="7" name="Picture 7" descr="Graphical user interface, text, application, email&#10;&#10;Description automatically generated">
            <a:extLst>
              <a:ext uri="{FF2B5EF4-FFF2-40B4-BE49-F238E27FC236}">
                <a16:creationId xmlns:a16="http://schemas.microsoft.com/office/drawing/2014/main" id="{EDF2903C-0150-4079-82AB-73A2EB70D51C}"/>
              </a:ext>
            </a:extLst>
          </p:cNvPr>
          <p:cNvPicPr>
            <a:picLocks noChangeAspect="1"/>
          </p:cNvPicPr>
          <p:nvPr/>
        </p:nvPicPr>
        <p:blipFill>
          <a:blip r:embed="rId2"/>
          <a:stretch>
            <a:fillRect/>
          </a:stretch>
        </p:blipFill>
        <p:spPr>
          <a:xfrm>
            <a:off x="1570299" y="1281271"/>
            <a:ext cx="6649655" cy="2144497"/>
          </a:xfrm>
          <a:prstGeom prst="rect">
            <a:avLst/>
          </a:prstGeom>
        </p:spPr>
      </p:pic>
      <p:pic>
        <p:nvPicPr>
          <p:cNvPr id="9" name="Picture 9" descr="Graphical user interface, text, application, email&#10;&#10;Description automatically generated">
            <a:extLst>
              <a:ext uri="{FF2B5EF4-FFF2-40B4-BE49-F238E27FC236}">
                <a16:creationId xmlns:a16="http://schemas.microsoft.com/office/drawing/2014/main" id="{2764ADF8-ABE9-4577-9310-413D059A6F50}"/>
              </a:ext>
            </a:extLst>
          </p:cNvPr>
          <p:cNvPicPr>
            <a:picLocks noChangeAspect="1"/>
          </p:cNvPicPr>
          <p:nvPr/>
        </p:nvPicPr>
        <p:blipFill>
          <a:blip r:embed="rId3"/>
          <a:stretch>
            <a:fillRect/>
          </a:stretch>
        </p:blipFill>
        <p:spPr>
          <a:xfrm>
            <a:off x="1570299" y="3564918"/>
            <a:ext cx="6726819" cy="3036596"/>
          </a:xfrm>
          <a:prstGeom prst="rect">
            <a:avLst/>
          </a:prstGeom>
        </p:spPr>
      </p:pic>
    </p:spTree>
    <p:extLst>
      <p:ext uri="{BB962C8B-B14F-4D97-AF65-F5344CB8AC3E}">
        <p14:creationId xmlns:p14="http://schemas.microsoft.com/office/powerpoint/2010/main" val="40938335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F8EE176-C047-4526-A534-B2E120C6D5B7}"/>
              </a:ext>
            </a:extLst>
          </p:cNvPr>
          <p:cNvSpPr>
            <a:spLocks noGrp="1"/>
          </p:cNvSpPr>
          <p:nvPr>
            <p:ph idx="1"/>
          </p:nvPr>
        </p:nvSpPr>
        <p:spPr>
          <a:xfrm>
            <a:off x="1435608" y="521826"/>
            <a:ext cx="7498080" cy="5726574"/>
          </a:xfrm>
        </p:spPr>
        <p:txBody>
          <a:bodyPr lIns="91440" tIns="45720" rIns="91440" bIns="45720" anchor="t">
            <a:normAutofit/>
          </a:bodyPr>
          <a:lstStyle/>
          <a:p>
            <a:pPr marL="82550" indent="0">
              <a:buNone/>
            </a:pPr>
            <a:r>
              <a:rPr lang="en-US" sz="2400" dirty="0">
                <a:latin typeface="Arial"/>
                <a:ea typeface="+mn-lt"/>
                <a:cs typeface="+mn-lt"/>
              </a:rPr>
              <a:t>Here r2 score is 0.83 for train dataset and 0.82 for test dataset and cross validation score is 0.74 in </a:t>
            </a:r>
            <a:r>
              <a:rPr lang="en-US" sz="2400">
                <a:latin typeface="Arial"/>
                <a:ea typeface="+mn-lt"/>
                <a:cs typeface="+mn-lt"/>
              </a:rPr>
              <a:t>Lasso algorithm:</a:t>
            </a:r>
            <a:endParaRPr lang="en-US" sz="2400">
              <a:latin typeface="Arial"/>
              <a:cs typeface="Arial"/>
            </a:endParaRPr>
          </a:p>
          <a:p>
            <a:pPr marL="82550" indent="0">
              <a:buNone/>
            </a:pPr>
            <a:endParaRPr lang="en-US" dirty="0"/>
          </a:p>
        </p:txBody>
      </p:sp>
      <p:pic>
        <p:nvPicPr>
          <p:cNvPr id="7" name="Picture 7" descr="Graphical user interface, text, application&#10;&#10;Description automatically generated">
            <a:extLst>
              <a:ext uri="{FF2B5EF4-FFF2-40B4-BE49-F238E27FC236}">
                <a16:creationId xmlns:a16="http://schemas.microsoft.com/office/drawing/2014/main" id="{E3DFED4A-1F24-4431-9805-8E8EC8A5FB36}"/>
              </a:ext>
            </a:extLst>
          </p:cNvPr>
          <p:cNvPicPr>
            <a:picLocks noChangeAspect="1"/>
          </p:cNvPicPr>
          <p:nvPr/>
        </p:nvPicPr>
        <p:blipFill>
          <a:blip r:embed="rId2"/>
          <a:stretch>
            <a:fillRect/>
          </a:stretch>
        </p:blipFill>
        <p:spPr>
          <a:xfrm>
            <a:off x="1358097" y="1915765"/>
            <a:ext cx="7209097" cy="4425077"/>
          </a:xfrm>
          <a:prstGeom prst="rect">
            <a:avLst/>
          </a:prstGeom>
        </p:spPr>
      </p:pic>
    </p:spTree>
    <p:extLst>
      <p:ext uri="{BB962C8B-B14F-4D97-AF65-F5344CB8AC3E}">
        <p14:creationId xmlns:p14="http://schemas.microsoft.com/office/powerpoint/2010/main" val="40047039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DC827-F465-41EA-B99A-EE313F482C61}"/>
              </a:ext>
            </a:extLst>
          </p:cNvPr>
          <p:cNvSpPr>
            <a:spLocks noGrp="1"/>
          </p:cNvSpPr>
          <p:nvPr>
            <p:ph type="title"/>
          </p:nvPr>
        </p:nvSpPr>
        <p:spPr>
          <a:xfrm>
            <a:off x="1069077" y="274638"/>
            <a:ext cx="7864611" cy="477456"/>
          </a:xfrm>
        </p:spPr>
        <p:txBody>
          <a:bodyPr lIns="91440" tIns="45720" rIns="91440" bIns="45720" anchor="ctr">
            <a:normAutofit/>
          </a:bodyPr>
          <a:lstStyle/>
          <a:p>
            <a:r>
              <a:rPr lang="en-US" sz="2400" b="1">
                <a:latin typeface="Arial"/>
                <a:ea typeface="+mj-lt"/>
                <a:cs typeface="+mj-lt"/>
              </a:rPr>
              <a:t>Ridge</a:t>
            </a:r>
            <a:r>
              <a:rPr lang="en-US" sz="2400" b="1">
                <a:ea typeface="+mj-lt"/>
                <a:cs typeface="+mj-lt"/>
              </a:rPr>
              <a:t> Regression:</a:t>
            </a:r>
            <a:r>
              <a:rPr lang="en-US" sz="2400" dirty="0">
                <a:ea typeface="+mj-lt"/>
                <a:cs typeface="+mj-lt"/>
              </a:rPr>
              <a:t> </a:t>
            </a:r>
            <a:endParaRPr lang="en-US" sz="2400"/>
          </a:p>
        </p:txBody>
      </p:sp>
      <p:sp>
        <p:nvSpPr>
          <p:cNvPr id="6" name="Content Placeholder 5">
            <a:extLst>
              <a:ext uri="{FF2B5EF4-FFF2-40B4-BE49-F238E27FC236}">
                <a16:creationId xmlns:a16="http://schemas.microsoft.com/office/drawing/2014/main" id="{8670A2FB-7300-4840-B26D-A7174774E898}"/>
              </a:ext>
            </a:extLst>
          </p:cNvPr>
          <p:cNvSpPr>
            <a:spLocks noGrp="1"/>
          </p:cNvSpPr>
          <p:nvPr>
            <p:ph idx="1"/>
          </p:nvPr>
        </p:nvSpPr>
        <p:spPr>
          <a:xfrm>
            <a:off x="1136596" y="753319"/>
            <a:ext cx="7797092" cy="5495081"/>
          </a:xfrm>
        </p:spPr>
        <p:txBody>
          <a:bodyPr lIns="91440" tIns="45720" rIns="91440" bIns="45720" anchor="t">
            <a:normAutofit/>
          </a:bodyPr>
          <a:lstStyle/>
          <a:p>
            <a:pPr marL="82550" indent="0">
              <a:buNone/>
            </a:pPr>
            <a:r>
              <a:rPr lang="en-US" sz="2000" dirty="0">
                <a:latin typeface="Arial"/>
                <a:ea typeface="+mn-lt"/>
                <a:cs typeface="+mn-lt"/>
              </a:rPr>
              <a:t>Here r2 score is 0.81 for train dataset and 0.82 for test dataset and cross validation score is 0.78 in </a:t>
            </a:r>
            <a:r>
              <a:rPr lang="en-US" sz="2000">
                <a:latin typeface="Arial"/>
                <a:ea typeface="+mn-lt"/>
                <a:cs typeface="+mn-lt"/>
              </a:rPr>
              <a:t>Ridge  algorithm:</a:t>
            </a:r>
          </a:p>
          <a:p>
            <a:pPr marL="82550" indent="0">
              <a:buNone/>
            </a:pPr>
            <a:endParaRPr lang="en-US" sz="2400" dirty="0">
              <a:latin typeface="Arial"/>
              <a:cs typeface="Arial"/>
            </a:endParaRPr>
          </a:p>
        </p:txBody>
      </p:sp>
      <p:pic>
        <p:nvPicPr>
          <p:cNvPr id="7" name="Picture 7" descr="Graphical user interface, text, application, email&#10;&#10;Description automatically generated">
            <a:extLst>
              <a:ext uri="{FF2B5EF4-FFF2-40B4-BE49-F238E27FC236}">
                <a16:creationId xmlns:a16="http://schemas.microsoft.com/office/drawing/2014/main" id="{41C88D23-DE1F-43F9-BF6D-D53602671B7B}"/>
              </a:ext>
            </a:extLst>
          </p:cNvPr>
          <p:cNvPicPr>
            <a:picLocks noChangeAspect="1"/>
          </p:cNvPicPr>
          <p:nvPr/>
        </p:nvPicPr>
        <p:blipFill>
          <a:blip r:embed="rId2"/>
          <a:stretch>
            <a:fillRect/>
          </a:stretch>
        </p:blipFill>
        <p:spPr>
          <a:xfrm>
            <a:off x="1068729" y="1471494"/>
            <a:ext cx="7373073" cy="3616000"/>
          </a:xfrm>
          <a:prstGeom prst="rect">
            <a:avLst/>
          </a:prstGeom>
        </p:spPr>
      </p:pic>
      <p:pic>
        <p:nvPicPr>
          <p:cNvPr id="8" name="Picture 8" descr="Text&#10;&#10;Description automatically generated">
            <a:extLst>
              <a:ext uri="{FF2B5EF4-FFF2-40B4-BE49-F238E27FC236}">
                <a16:creationId xmlns:a16="http://schemas.microsoft.com/office/drawing/2014/main" id="{B4B53A22-2BA1-4DD6-BB8A-F07ABED146A1}"/>
              </a:ext>
            </a:extLst>
          </p:cNvPr>
          <p:cNvPicPr>
            <a:picLocks noChangeAspect="1"/>
          </p:cNvPicPr>
          <p:nvPr/>
        </p:nvPicPr>
        <p:blipFill>
          <a:blip r:embed="rId3"/>
          <a:stretch>
            <a:fillRect/>
          </a:stretch>
        </p:blipFill>
        <p:spPr>
          <a:xfrm>
            <a:off x="1136248" y="5073405"/>
            <a:ext cx="5357150" cy="1177091"/>
          </a:xfrm>
          <a:prstGeom prst="rect">
            <a:avLst/>
          </a:prstGeom>
        </p:spPr>
      </p:pic>
    </p:spTree>
    <p:extLst>
      <p:ext uri="{BB962C8B-B14F-4D97-AF65-F5344CB8AC3E}">
        <p14:creationId xmlns:p14="http://schemas.microsoft.com/office/powerpoint/2010/main" val="17458361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D3599-7A69-410D-901C-D2F563101A05}"/>
              </a:ext>
            </a:extLst>
          </p:cNvPr>
          <p:cNvSpPr>
            <a:spLocks noGrp="1"/>
          </p:cNvSpPr>
          <p:nvPr>
            <p:ph type="title"/>
          </p:nvPr>
        </p:nvSpPr>
        <p:spPr>
          <a:xfrm>
            <a:off x="1435608" y="274638"/>
            <a:ext cx="7498080" cy="564266"/>
          </a:xfrm>
        </p:spPr>
        <p:txBody>
          <a:bodyPr lIns="91440" tIns="45720" rIns="91440" bIns="45720" anchor="ctr">
            <a:normAutofit/>
          </a:bodyPr>
          <a:lstStyle/>
          <a:p>
            <a:r>
              <a:rPr lang="en-US" sz="2400" b="1">
                <a:latin typeface="Arial"/>
                <a:ea typeface="+mj-lt"/>
                <a:cs typeface="+mj-lt"/>
              </a:rPr>
              <a:t>RandomForest Regression:</a:t>
            </a:r>
            <a:r>
              <a:rPr lang="en-US" sz="2400" dirty="0">
                <a:latin typeface="Arial"/>
                <a:ea typeface="+mj-lt"/>
                <a:cs typeface="+mj-lt"/>
              </a:rPr>
              <a:t> </a:t>
            </a:r>
            <a:endParaRPr lang="en-US" sz="2400">
              <a:latin typeface="Arial"/>
              <a:cs typeface="Arial"/>
            </a:endParaRPr>
          </a:p>
        </p:txBody>
      </p:sp>
      <p:sp>
        <p:nvSpPr>
          <p:cNvPr id="6" name="Content Placeholder 5">
            <a:extLst>
              <a:ext uri="{FF2B5EF4-FFF2-40B4-BE49-F238E27FC236}">
                <a16:creationId xmlns:a16="http://schemas.microsoft.com/office/drawing/2014/main" id="{8F1B8D27-A7D2-4C27-8756-9CA609FD7BFF}"/>
              </a:ext>
            </a:extLst>
          </p:cNvPr>
          <p:cNvSpPr>
            <a:spLocks noGrp="1"/>
          </p:cNvSpPr>
          <p:nvPr>
            <p:ph idx="1"/>
          </p:nvPr>
        </p:nvSpPr>
        <p:spPr>
          <a:xfrm>
            <a:off x="1435608" y="840130"/>
            <a:ext cx="7498080" cy="5408270"/>
          </a:xfrm>
        </p:spPr>
        <p:txBody>
          <a:bodyPr lIns="91440" tIns="45720" rIns="91440" bIns="45720" anchor="t">
            <a:normAutofit/>
          </a:bodyPr>
          <a:lstStyle/>
          <a:p>
            <a:pPr marL="82550" indent="0">
              <a:buNone/>
            </a:pPr>
            <a:r>
              <a:rPr lang="en-US" sz="2000">
                <a:latin typeface="Arial"/>
                <a:ea typeface="+mn-lt"/>
                <a:cs typeface="+mn-lt"/>
              </a:rPr>
              <a:t>Here r2 score is 0.83 for train dataset and 0.97 for test dataset and cross validation score is 85 in RandomForestRegressor algorithm.</a:t>
            </a:r>
            <a:r>
              <a:rPr lang="en-US" sz="2000" dirty="0">
                <a:ea typeface="+mn-lt"/>
                <a:cs typeface="+mn-lt"/>
              </a:rPr>
              <a:t> </a:t>
            </a:r>
            <a:endParaRPr lang="en-US" sz="2000" dirty="0"/>
          </a:p>
        </p:txBody>
      </p:sp>
      <p:pic>
        <p:nvPicPr>
          <p:cNvPr id="8" name="Picture 8" descr="Text&#10;&#10;Description automatically generated">
            <a:extLst>
              <a:ext uri="{FF2B5EF4-FFF2-40B4-BE49-F238E27FC236}">
                <a16:creationId xmlns:a16="http://schemas.microsoft.com/office/drawing/2014/main" id="{EFC92E3C-A7FF-483D-AAD3-47FC71414DBB}"/>
              </a:ext>
            </a:extLst>
          </p:cNvPr>
          <p:cNvPicPr>
            <a:picLocks noChangeAspect="1"/>
          </p:cNvPicPr>
          <p:nvPr/>
        </p:nvPicPr>
        <p:blipFill>
          <a:blip r:embed="rId2"/>
          <a:stretch>
            <a:fillRect/>
          </a:stretch>
        </p:blipFill>
        <p:spPr>
          <a:xfrm>
            <a:off x="1579945" y="2027255"/>
            <a:ext cx="6553199" cy="4423945"/>
          </a:xfrm>
          <a:prstGeom prst="rect">
            <a:avLst/>
          </a:prstGeom>
        </p:spPr>
      </p:pic>
    </p:spTree>
    <p:extLst>
      <p:ext uri="{BB962C8B-B14F-4D97-AF65-F5344CB8AC3E}">
        <p14:creationId xmlns:p14="http://schemas.microsoft.com/office/powerpoint/2010/main" val="29241368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8DA5B-1C66-4D57-AF62-61E9C213DE29}"/>
              </a:ext>
            </a:extLst>
          </p:cNvPr>
          <p:cNvSpPr>
            <a:spLocks noGrp="1"/>
          </p:cNvSpPr>
          <p:nvPr>
            <p:ph type="title"/>
          </p:nvPr>
        </p:nvSpPr>
        <p:spPr>
          <a:xfrm>
            <a:off x="1435608" y="274638"/>
            <a:ext cx="7498080" cy="535330"/>
          </a:xfrm>
        </p:spPr>
        <p:txBody>
          <a:bodyPr lIns="91440" tIns="45720" rIns="91440" bIns="45720" anchor="ctr">
            <a:normAutofit fontScale="90000"/>
          </a:bodyPr>
          <a:lstStyle/>
          <a:p>
            <a:r>
              <a:rPr lang="en-US" sz="2400" b="1">
                <a:latin typeface="Arial"/>
                <a:ea typeface="+mj-lt"/>
                <a:cs typeface="+mj-lt"/>
              </a:rPr>
              <a:t>SVR Regression</a:t>
            </a:r>
            <a:r>
              <a:rPr lang="en-US" b="1" dirty="0">
                <a:latin typeface="Arial"/>
                <a:ea typeface="+mj-lt"/>
                <a:cs typeface="+mj-lt"/>
              </a:rPr>
              <a:t>:</a:t>
            </a:r>
            <a:r>
              <a:rPr lang="en-US" dirty="0">
                <a:ea typeface="+mj-lt"/>
                <a:cs typeface="+mj-lt"/>
              </a:rPr>
              <a:t> </a:t>
            </a:r>
            <a:endParaRPr lang="en-US" dirty="0"/>
          </a:p>
        </p:txBody>
      </p:sp>
      <p:sp>
        <p:nvSpPr>
          <p:cNvPr id="3" name="Content Placeholder 2">
            <a:extLst>
              <a:ext uri="{FF2B5EF4-FFF2-40B4-BE49-F238E27FC236}">
                <a16:creationId xmlns:a16="http://schemas.microsoft.com/office/drawing/2014/main" id="{E70F5640-9BBE-47B1-B65A-8A4E0DC1A92F}"/>
              </a:ext>
            </a:extLst>
          </p:cNvPr>
          <p:cNvSpPr>
            <a:spLocks noGrp="1"/>
          </p:cNvSpPr>
          <p:nvPr>
            <p:ph idx="1"/>
          </p:nvPr>
        </p:nvSpPr>
        <p:spPr>
          <a:xfrm>
            <a:off x="1435608" y="888357"/>
            <a:ext cx="7498080" cy="5360043"/>
          </a:xfrm>
        </p:spPr>
        <p:txBody>
          <a:bodyPr lIns="91440" tIns="45720" rIns="91440" bIns="45720" anchor="t">
            <a:normAutofit/>
          </a:bodyPr>
          <a:lstStyle/>
          <a:p>
            <a:pPr marL="82550" indent="0">
              <a:buNone/>
            </a:pPr>
            <a:r>
              <a:rPr lang="en-US" sz="2000">
                <a:latin typeface="Arial"/>
                <a:ea typeface="+mn-lt"/>
                <a:cs typeface="+mn-lt"/>
              </a:rPr>
              <a:t>Here r2 score is -0.096 for train dataset and -0.054 for test dataset and cross validation score is -6.16 in SVR algorithm</a:t>
            </a:r>
            <a:endParaRPr lang="en-US" sz="2000">
              <a:latin typeface="Arial"/>
              <a:cs typeface="Arial"/>
            </a:endParaRPr>
          </a:p>
        </p:txBody>
      </p:sp>
      <p:pic>
        <p:nvPicPr>
          <p:cNvPr id="4" name="Picture 4" descr="Graphical user interface, text, application, email&#10;&#10;Description automatically generated">
            <a:extLst>
              <a:ext uri="{FF2B5EF4-FFF2-40B4-BE49-F238E27FC236}">
                <a16:creationId xmlns:a16="http://schemas.microsoft.com/office/drawing/2014/main" id="{08186BB1-145E-485C-BD11-DE8FA117983B}"/>
              </a:ext>
            </a:extLst>
          </p:cNvPr>
          <p:cNvPicPr>
            <a:picLocks noChangeAspect="1"/>
          </p:cNvPicPr>
          <p:nvPr/>
        </p:nvPicPr>
        <p:blipFill>
          <a:blip r:embed="rId2"/>
          <a:stretch>
            <a:fillRect/>
          </a:stretch>
        </p:blipFill>
        <p:spPr>
          <a:xfrm>
            <a:off x="1551008" y="1944120"/>
            <a:ext cx="6640009" cy="4426241"/>
          </a:xfrm>
          <a:prstGeom prst="rect">
            <a:avLst/>
          </a:prstGeom>
        </p:spPr>
      </p:pic>
    </p:spTree>
    <p:extLst>
      <p:ext uri="{BB962C8B-B14F-4D97-AF65-F5344CB8AC3E}">
        <p14:creationId xmlns:p14="http://schemas.microsoft.com/office/powerpoint/2010/main" val="1651116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1AA13-7796-4708-89A7-9B5114A158AA}"/>
              </a:ext>
            </a:extLst>
          </p:cNvPr>
          <p:cNvSpPr>
            <a:spLocks noGrp="1"/>
          </p:cNvSpPr>
          <p:nvPr>
            <p:ph type="title"/>
          </p:nvPr>
        </p:nvSpPr>
        <p:spPr>
          <a:xfrm>
            <a:off x="1435608" y="274638"/>
            <a:ext cx="7498080" cy="651076"/>
          </a:xfrm>
        </p:spPr>
        <p:txBody>
          <a:bodyPr lIns="91440" tIns="45720" rIns="91440" bIns="45720" anchor="ctr">
            <a:normAutofit/>
          </a:bodyPr>
          <a:lstStyle/>
          <a:p>
            <a:r>
              <a:rPr lang="en-IN" sz="2400" b="1">
                <a:latin typeface="Arial"/>
                <a:ea typeface="+mj-lt"/>
                <a:cs typeface="+mj-lt"/>
              </a:rPr>
              <a:t>DecisionTreeRegressor:</a:t>
            </a:r>
            <a:r>
              <a:rPr lang="en-US" sz="2400" dirty="0">
                <a:latin typeface="Arial"/>
                <a:ea typeface="+mj-lt"/>
                <a:cs typeface="+mj-lt"/>
              </a:rPr>
              <a:t> </a:t>
            </a:r>
            <a:endParaRPr lang="en-US" sz="2400">
              <a:latin typeface="Arial"/>
              <a:cs typeface="Arial"/>
            </a:endParaRPr>
          </a:p>
        </p:txBody>
      </p:sp>
      <p:sp>
        <p:nvSpPr>
          <p:cNvPr id="3" name="Content Placeholder 2">
            <a:extLst>
              <a:ext uri="{FF2B5EF4-FFF2-40B4-BE49-F238E27FC236}">
                <a16:creationId xmlns:a16="http://schemas.microsoft.com/office/drawing/2014/main" id="{961A77B6-6129-4547-9A2C-E070C2275BBD}"/>
              </a:ext>
            </a:extLst>
          </p:cNvPr>
          <p:cNvSpPr>
            <a:spLocks noGrp="1"/>
          </p:cNvSpPr>
          <p:nvPr>
            <p:ph idx="1"/>
          </p:nvPr>
        </p:nvSpPr>
        <p:spPr>
          <a:xfrm>
            <a:off x="1435608" y="926940"/>
            <a:ext cx="7498080" cy="5321460"/>
          </a:xfrm>
        </p:spPr>
        <p:txBody>
          <a:bodyPr lIns="91440" tIns="45720" rIns="91440" bIns="45720" anchor="t">
            <a:normAutofit/>
          </a:bodyPr>
          <a:lstStyle/>
          <a:p>
            <a:pPr marL="82550" indent="0" algn="just">
              <a:buNone/>
            </a:pPr>
            <a:r>
              <a:rPr lang="en-US" sz="2000">
                <a:latin typeface="Arial"/>
                <a:ea typeface="+mn-lt"/>
                <a:cs typeface="+mn-lt"/>
              </a:rPr>
              <a:t>Here r2 score is 0.63 for train dataset and 1.0 for test dataset and cross validation score is 68 in DecisionTreeRegressor algorithm</a:t>
            </a:r>
          </a:p>
          <a:p>
            <a:pPr marL="82550" indent="0" algn="just">
              <a:buNone/>
            </a:pPr>
            <a:endParaRPr lang="en-US" sz="2000" dirty="0">
              <a:latin typeface="Arial"/>
              <a:cs typeface="Arial"/>
            </a:endParaRPr>
          </a:p>
        </p:txBody>
      </p:sp>
      <p:pic>
        <p:nvPicPr>
          <p:cNvPr id="4" name="Picture 4" descr="Text&#10;&#10;Description automatically generated">
            <a:extLst>
              <a:ext uri="{FF2B5EF4-FFF2-40B4-BE49-F238E27FC236}">
                <a16:creationId xmlns:a16="http://schemas.microsoft.com/office/drawing/2014/main" id="{9C7C0195-C519-4EF5-8BD5-3B8E912DAB51}"/>
              </a:ext>
            </a:extLst>
          </p:cNvPr>
          <p:cNvPicPr>
            <a:picLocks noChangeAspect="1"/>
          </p:cNvPicPr>
          <p:nvPr/>
        </p:nvPicPr>
        <p:blipFill>
          <a:blip r:embed="rId2"/>
          <a:stretch>
            <a:fillRect/>
          </a:stretch>
        </p:blipFill>
        <p:spPr>
          <a:xfrm>
            <a:off x="1551008" y="2160715"/>
            <a:ext cx="6331351" cy="3558999"/>
          </a:xfrm>
          <a:prstGeom prst="rect">
            <a:avLst/>
          </a:prstGeom>
        </p:spPr>
      </p:pic>
    </p:spTree>
    <p:extLst>
      <p:ext uri="{BB962C8B-B14F-4D97-AF65-F5344CB8AC3E}">
        <p14:creationId xmlns:p14="http://schemas.microsoft.com/office/powerpoint/2010/main" val="20162887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35EC14-A751-4B29-B3F0-D98DF73C76F0}"/>
              </a:ext>
            </a:extLst>
          </p:cNvPr>
          <p:cNvSpPr>
            <a:spLocks noGrp="1"/>
          </p:cNvSpPr>
          <p:nvPr>
            <p:ph idx="1"/>
          </p:nvPr>
        </p:nvSpPr>
        <p:spPr/>
        <p:txBody>
          <a:bodyPr lIns="91440" tIns="45720" rIns="91440" bIns="45720" anchor="t">
            <a:normAutofit/>
          </a:bodyPr>
          <a:lstStyle/>
          <a:p>
            <a:pPr marL="82550" indent="0" algn="just">
              <a:buNone/>
            </a:pPr>
            <a:r>
              <a:rPr lang="en-US" sz="2400">
                <a:latin typeface="Arial"/>
                <a:ea typeface="+mn-lt"/>
                <a:cs typeface="+mn-lt"/>
              </a:rPr>
              <a:t>Here we check r2 score and after that check cross validation score of all the model the Random forest repressor is the best model because r2 score and cross. validation score is 0.97 So apply hyper parameter tuning on it. </a:t>
            </a:r>
            <a:endParaRPr lang="en-US" sz="2400">
              <a:latin typeface="Arial"/>
              <a:cs typeface="Arial"/>
            </a:endParaRPr>
          </a:p>
        </p:txBody>
      </p:sp>
    </p:spTree>
    <p:extLst>
      <p:ext uri="{BB962C8B-B14F-4D97-AF65-F5344CB8AC3E}">
        <p14:creationId xmlns:p14="http://schemas.microsoft.com/office/powerpoint/2010/main" val="3543713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Analysis:</a:t>
            </a:r>
          </a:p>
        </p:txBody>
      </p:sp>
      <p:sp>
        <p:nvSpPr>
          <p:cNvPr id="5" name="Content Placeholder 4"/>
          <p:cNvSpPr>
            <a:spLocks noGrp="1"/>
          </p:cNvSpPr>
          <p:nvPr>
            <p:ph idx="1"/>
          </p:nvPr>
        </p:nvSpPr>
        <p:spPr/>
        <p:txBody>
          <a:bodyPr lIns="91440" tIns="45720" rIns="91440" bIns="45720" anchor="t">
            <a:normAutofit/>
          </a:bodyPr>
          <a:lstStyle/>
          <a:p>
            <a:pPr marL="82550" indent="0" algn="just">
              <a:buNone/>
            </a:pPr>
            <a:r>
              <a:rPr lang="en-IN" sz="2000" dirty="0">
                <a:latin typeface="Times New Roman"/>
                <a:cs typeface="Times New Roman"/>
              </a:rPr>
              <a:t>Check the how much Columns and rows present in dataset using </a:t>
            </a:r>
            <a:r>
              <a:rPr lang="en-IN" sz="2000" err="1">
                <a:latin typeface="Times New Roman"/>
                <a:cs typeface="Times New Roman"/>
              </a:rPr>
              <a:t>df.shape</a:t>
            </a:r>
            <a:r>
              <a:rPr lang="en-IN" sz="2000" dirty="0">
                <a:latin typeface="Times New Roman"/>
                <a:cs typeface="Times New Roman"/>
              </a:rPr>
              <a:t>() is use to check the rows and columns count in this above dataset there are 1168 rows and 80 columns are present in train dataset and 292 rows and 79 columns are present in test dataset. And drop the ID columns from train and test dataset because it is not much important.</a:t>
            </a:r>
            <a:endParaRPr lang="en-US">
              <a:latin typeface="Times New Roman"/>
              <a:cs typeface="Times New Roman"/>
            </a:endParaRPr>
          </a:p>
          <a:p>
            <a:pPr indent="-283210" algn="just"/>
            <a:endParaRPr lang="en-IN" sz="2000" dirty="0">
              <a:latin typeface="Times New Roman" pitchFamily="18" charset="0"/>
              <a:cs typeface="Times New Roman" pitchFamily="18" charset="0"/>
            </a:endParaRPr>
          </a:p>
          <a:p>
            <a:pPr indent="-283210" algn="just"/>
            <a:endParaRPr lang="en-US" sz="2000" dirty="0">
              <a:latin typeface="Times New Roman" pitchFamily="18" charset="0"/>
              <a:cs typeface="Times New Roman" pitchFamily="18" charset="0"/>
            </a:endParaRPr>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391382"/>
            <a:ext cx="5473700" cy="2349500"/>
          </a:xfrm>
          <a:prstGeom prst="rect">
            <a:avLst/>
          </a:prstGeom>
          <a:noFill/>
          <a:ln>
            <a:noFill/>
          </a:ln>
        </p:spPr>
      </p:pic>
    </p:spTree>
    <p:extLst>
      <p:ext uri="{BB962C8B-B14F-4D97-AF65-F5344CB8AC3E}">
        <p14:creationId xmlns:p14="http://schemas.microsoft.com/office/powerpoint/2010/main" val="17129159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F7C8C-6E1E-457D-BBF4-910C8D07C8E2}"/>
              </a:ext>
            </a:extLst>
          </p:cNvPr>
          <p:cNvSpPr>
            <a:spLocks noGrp="1"/>
          </p:cNvSpPr>
          <p:nvPr>
            <p:ph type="title"/>
          </p:nvPr>
        </p:nvSpPr>
        <p:spPr>
          <a:xfrm>
            <a:off x="1435608" y="274638"/>
            <a:ext cx="7498080" cy="641431"/>
          </a:xfrm>
        </p:spPr>
        <p:txBody>
          <a:bodyPr lIns="91440" tIns="45720" rIns="91440" bIns="45720" anchor="ctr">
            <a:noAutofit/>
          </a:bodyPr>
          <a:lstStyle/>
          <a:p>
            <a:r>
              <a:rPr lang="en-IN" sz="2400" b="1">
                <a:latin typeface="Arial"/>
                <a:ea typeface="+mj-lt"/>
                <a:cs typeface="+mj-lt"/>
              </a:rPr>
              <a:t>GridSearchCv</a:t>
            </a:r>
            <a:r>
              <a:rPr lang="en-IN" sz="2400">
                <a:ea typeface="+mj-lt"/>
                <a:cs typeface="+mj-lt"/>
              </a:rPr>
              <a:t>:</a:t>
            </a:r>
            <a:r>
              <a:rPr lang="en-US" sz="2400" dirty="0">
                <a:ea typeface="+mj-lt"/>
                <a:cs typeface="+mj-lt"/>
              </a:rPr>
              <a:t> </a:t>
            </a:r>
            <a:endParaRPr lang="en-US" sz="2400"/>
          </a:p>
        </p:txBody>
      </p:sp>
      <p:pic>
        <p:nvPicPr>
          <p:cNvPr id="4" name="Picture 4" descr="Text&#10;&#10;Description automatically generated">
            <a:extLst>
              <a:ext uri="{FF2B5EF4-FFF2-40B4-BE49-F238E27FC236}">
                <a16:creationId xmlns:a16="http://schemas.microsoft.com/office/drawing/2014/main" id="{EE53D5EB-2C9C-47E0-990A-FC46467246FD}"/>
              </a:ext>
            </a:extLst>
          </p:cNvPr>
          <p:cNvPicPr>
            <a:picLocks noGrp="1" noChangeAspect="1"/>
          </p:cNvPicPr>
          <p:nvPr>
            <p:ph idx="1"/>
          </p:nvPr>
        </p:nvPicPr>
        <p:blipFill>
          <a:blip r:embed="rId2"/>
          <a:stretch>
            <a:fillRect/>
          </a:stretch>
        </p:blipFill>
        <p:spPr>
          <a:xfrm>
            <a:off x="1514147" y="1146557"/>
            <a:ext cx="5855584" cy="2393668"/>
          </a:xfrm>
        </p:spPr>
      </p:pic>
      <p:sp>
        <p:nvSpPr>
          <p:cNvPr id="6" name="TextBox 5">
            <a:extLst>
              <a:ext uri="{FF2B5EF4-FFF2-40B4-BE49-F238E27FC236}">
                <a16:creationId xmlns:a16="http://schemas.microsoft.com/office/drawing/2014/main" id="{33D7E5B0-6DE0-478D-A622-370841340384}"/>
              </a:ext>
            </a:extLst>
          </p:cNvPr>
          <p:cNvSpPr txBox="1"/>
          <p:nvPr/>
        </p:nvSpPr>
        <p:spPr>
          <a:xfrm>
            <a:off x="1435261" y="4058856"/>
            <a:ext cx="7112643"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IN" sz="2400">
                <a:latin typeface="Times New Roman"/>
              </a:rPr>
              <a:t>Here above are the parameter list of RandomForestRegressor model . The above code block we have the following parameters max_features: In this maximum features there are two values auto and auto,sqrt. n_estimator is 200 ,700 and in max_depth 4,5.</a:t>
            </a:r>
            <a:endParaRPr lang="en-IN" sz="2400">
              <a:latin typeface="Times New Roman"/>
              <a:cs typeface="Times New Roman"/>
            </a:endParaRPr>
          </a:p>
        </p:txBody>
      </p:sp>
    </p:spTree>
    <p:extLst>
      <p:ext uri="{BB962C8B-B14F-4D97-AF65-F5344CB8AC3E}">
        <p14:creationId xmlns:p14="http://schemas.microsoft.com/office/powerpoint/2010/main" val="30106781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ext&#10;&#10;Description automatically generated">
            <a:extLst>
              <a:ext uri="{FF2B5EF4-FFF2-40B4-BE49-F238E27FC236}">
                <a16:creationId xmlns:a16="http://schemas.microsoft.com/office/drawing/2014/main" id="{49C447C7-4670-494B-A75A-FAC833D35A29}"/>
              </a:ext>
            </a:extLst>
          </p:cNvPr>
          <p:cNvPicPr>
            <a:picLocks noGrp="1" noChangeAspect="1"/>
          </p:cNvPicPr>
          <p:nvPr>
            <p:ph idx="1"/>
          </p:nvPr>
        </p:nvPicPr>
        <p:blipFill>
          <a:blip r:embed="rId2"/>
          <a:stretch>
            <a:fillRect/>
          </a:stretch>
        </p:blipFill>
        <p:spPr>
          <a:xfrm>
            <a:off x="1141466" y="404150"/>
            <a:ext cx="7063932" cy="3810964"/>
          </a:xfrm>
        </p:spPr>
      </p:pic>
      <p:pic>
        <p:nvPicPr>
          <p:cNvPr id="5" name="Picture 5" descr="Graphical user interface, text, application, email&#10;&#10;Description automatically generated">
            <a:extLst>
              <a:ext uri="{FF2B5EF4-FFF2-40B4-BE49-F238E27FC236}">
                <a16:creationId xmlns:a16="http://schemas.microsoft.com/office/drawing/2014/main" id="{1999E0E7-24F4-4713-B1F4-935CBFB04AC5}"/>
              </a:ext>
            </a:extLst>
          </p:cNvPr>
          <p:cNvPicPr>
            <a:picLocks noChangeAspect="1"/>
          </p:cNvPicPr>
          <p:nvPr/>
        </p:nvPicPr>
        <p:blipFill>
          <a:blip r:embed="rId3"/>
          <a:stretch>
            <a:fillRect/>
          </a:stretch>
        </p:blipFill>
        <p:spPr>
          <a:xfrm>
            <a:off x="1454552" y="4509903"/>
            <a:ext cx="6765402" cy="1947206"/>
          </a:xfrm>
          <a:prstGeom prst="rect">
            <a:avLst/>
          </a:prstGeom>
        </p:spPr>
      </p:pic>
    </p:spTree>
    <p:extLst>
      <p:ext uri="{BB962C8B-B14F-4D97-AF65-F5344CB8AC3E}">
        <p14:creationId xmlns:p14="http://schemas.microsoft.com/office/powerpoint/2010/main" val="39023006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F3F9B9-AD14-49AE-84AE-8B0D28119FB0}"/>
              </a:ext>
            </a:extLst>
          </p:cNvPr>
          <p:cNvSpPr>
            <a:spLocks noGrp="1"/>
          </p:cNvSpPr>
          <p:nvPr>
            <p:ph idx="1"/>
          </p:nvPr>
        </p:nvSpPr>
        <p:spPr>
          <a:xfrm>
            <a:off x="1435608" y="598990"/>
            <a:ext cx="7498080" cy="5649410"/>
          </a:xfrm>
        </p:spPr>
        <p:txBody>
          <a:bodyPr lIns="91440" tIns="45720" rIns="91440" bIns="45720" anchor="t">
            <a:normAutofit/>
          </a:bodyPr>
          <a:lstStyle/>
          <a:p>
            <a:pPr marL="82550" indent="0" algn="just">
              <a:buNone/>
            </a:pPr>
            <a:r>
              <a:rPr lang="en-IN" sz="2400">
                <a:latin typeface="Times New Roman"/>
                <a:ea typeface="+mn-lt"/>
                <a:cs typeface="+mn-lt"/>
              </a:rPr>
              <a:t>Here after use different parameter list the best parameter list is select. Above are the best parameter list RandomForestRegressor. Put this parameters into the model so output is finally best score of  RandomForestRegressor is 83 so it is the best score</a:t>
            </a:r>
            <a:r>
              <a:rPr lang="en-IN" dirty="0">
                <a:ea typeface="+mn-lt"/>
                <a:cs typeface="+mn-lt"/>
              </a:rPr>
              <a:t>.</a:t>
            </a:r>
            <a:r>
              <a:rPr lang="en-US" dirty="0">
                <a:ea typeface="+mn-lt"/>
                <a:cs typeface="+mn-lt"/>
              </a:rPr>
              <a:t> </a:t>
            </a:r>
            <a:endParaRPr lang="en-US"/>
          </a:p>
        </p:txBody>
      </p:sp>
    </p:spTree>
    <p:extLst>
      <p:ext uri="{BB962C8B-B14F-4D97-AF65-F5344CB8AC3E}">
        <p14:creationId xmlns:p14="http://schemas.microsoft.com/office/powerpoint/2010/main" val="40536620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69D38-78A2-4D75-A99C-01CD45BCB58C}"/>
              </a:ext>
            </a:extLst>
          </p:cNvPr>
          <p:cNvSpPr>
            <a:spLocks noGrp="1"/>
          </p:cNvSpPr>
          <p:nvPr>
            <p:ph type="title"/>
          </p:nvPr>
        </p:nvSpPr>
        <p:spPr>
          <a:xfrm>
            <a:off x="1435608" y="274638"/>
            <a:ext cx="7208713" cy="680013"/>
          </a:xfrm>
        </p:spPr>
        <p:txBody>
          <a:bodyPr lIns="91440" tIns="45720" rIns="91440" bIns="45720" anchor="ctr">
            <a:normAutofit/>
          </a:bodyPr>
          <a:lstStyle/>
          <a:p>
            <a:r>
              <a:rPr lang="en-IN" sz="2400" b="1">
                <a:latin typeface="Arial"/>
                <a:ea typeface="+mj-lt"/>
                <a:cs typeface="+mj-lt"/>
              </a:rPr>
              <a:t>Finally Load the model and predict the values:</a:t>
            </a:r>
            <a:endParaRPr lang="en-US">
              <a:latin typeface="Arial"/>
            </a:endParaRPr>
          </a:p>
        </p:txBody>
      </p:sp>
      <p:pic>
        <p:nvPicPr>
          <p:cNvPr id="4" name="Picture 4" descr="Graphical user interface, text, application, email&#10;&#10;Description automatically generated">
            <a:extLst>
              <a:ext uri="{FF2B5EF4-FFF2-40B4-BE49-F238E27FC236}">
                <a16:creationId xmlns:a16="http://schemas.microsoft.com/office/drawing/2014/main" id="{17179287-E9F8-4C96-B35F-3AFE0C849212}"/>
              </a:ext>
            </a:extLst>
          </p:cNvPr>
          <p:cNvPicPr>
            <a:picLocks noGrp="1" noChangeAspect="1"/>
          </p:cNvPicPr>
          <p:nvPr>
            <p:ph idx="1"/>
          </p:nvPr>
        </p:nvPicPr>
        <p:blipFill>
          <a:blip r:embed="rId2"/>
          <a:stretch>
            <a:fillRect/>
          </a:stretch>
        </p:blipFill>
        <p:spPr>
          <a:xfrm>
            <a:off x="1634114" y="1030569"/>
            <a:ext cx="6213675" cy="2886075"/>
          </a:xfrm>
        </p:spPr>
      </p:pic>
      <p:pic>
        <p:nvPicPr>
          <p:cNvPr id="5" name="Picture 5" descr="Text, application, table&#10;&#10;Description automatically generated">
            <a:extLst>
              <a:ext uri="{FF2B5EF4-FFF2-40B4-BE49-F238E27FC236}">
                <a16:creationId xmlns:a16="http://schemas.microsoft.com/office/drawing/2014/main" id="{AC2CA476-23C0-42ED-82A9-F030143DAD80}"/>
              </a:ext>
            </a:extLst>
          </p:cNvPr>
          <p:cNvPicPr>
            <a:picLocks noChangeAspect="1"/>
          </p:cNvPicPr>
          <p:nvPr/>
        </p:nvPicPr>
        <p:blipFill>
          <a:blip r:embed="rId3"/>
          <a:stretch>
            <a:fillRect/>
          </a:stretch>
        </p:blipFill>
        <p:spPr>
          <a:xfrm>
            <a:off x="1686046" y="4111607"/>
            <a:ext cx="6177022" cy="2222938"/>
          </a:xfrm>
          <a:prstGeom prst="rect">
            <a:avLst/>
          </a:prstGeom>
        </p:spPr>
      </p:pic>
    </p:spTree>
    <p:extLst>
      <p:ext uri="{BB962C8B-B14F-4D97-AF65-F5344CB8AC3E}">
        <p14:creationId xmlns:p14="http://schemas.microsoft.com/office/powerpoint/2010/main" val="27965361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10B5F-8376-433D-B975-9FFC6BCA90A9}"/>
              </a:ext>
            </a:extLst>
          </p:cNvPr>
          <p:cNvSpPr>
            <a:spLocks noGrp="1"/>
          </p:cNvSpPr>
          <p:nvPr>
            <p:ph type="title"/>
          </p:nvPr>
        </p:nvSpPr>
        <p:spPr>
          <a:xfrm>
            <a:off x="1435608" y="274638"/>
            <a:ext cx="7498080" cy="737887"/>
          </a:xfrm>
        </p:spPr>
        <p:txBody>
          <a:bodyPr lIns="91440" tIns="45720" rIns="91440" bIns="45720" anchor="ctr">
            <a:normAutofit/>
          </a:bodyPr>
          <a:lstStyle/>
          <a:p>
            <a:r>
              <a:rPr lang="en-US" sz="2800" b="1">
                <a:latin typeface="Arial"/>
                <a:cs typeface="Arial"/>
              </a:rPr>
              <a:t>Conclusion:</a:t>
            </a:r>
          </a:p>
        </p:txBody>
      </p:sp>
      <p:sp>
        <p:nvSpPr>
          <p:cNvPr id="3" name="Content Placeholder 2">
            <a:extLst>
              <a:ext uri="{FF2B5EF4-FFF2-40B4-BE49-F238E27FC236}">
                <a16:creationId xmlns:a16="http://schemas.microsoft.com/office/drawing/2014/main" id="{61B52F53-DB24-4A95-82DB-874F9489F955}"/>
              </a:ext>
            </a:extLst>
          </p:cNvPr>
          <p:cNvSpPr>
            <a:spLocks noGrp="1"/>
          </p:cNvSpPr>
          <p:nvPr>
            <p:ph idx="1"/>
          </p:nvPr>
        </p:nvSpPr>
        <p:spPr/>
        <p:txBody>
          <a:bodyPr lIns="91440" tIns="45720" rIns="91440" bIns="45720" anchor="t">
            <a:normAutofit/>
          </a:bodyPr>
          <a:lstStyle/>
          <a:p>
            <a:pPr marL="82550" indent="0" algn="just">
              <a:buNone/>
            </a:pPr>
            <a:r>
              <a:rPr lang="en-IN" sz="2400" dirty="0">
                <a:latin typeface="Times New Roman"/>
                <a:ea typeface="+mn-lt"/>
                <a:cs typeface="+mn-lt"/>
              </a:rPr>
              <a:t>After applying different regression technique we will see </a:t>
            </a:r>
            <a:r>
              <a:rPr lang="en-IN" sz="2400">
                <a:latin typeface="Times New Roman"/>
                <a:ea typeface="+mn-lt"/>
                <a:cs typeface="+mn-lt"/>
              </a:rPr>
              <a:t>which technique can well  fit to regression </a:t>
            </a:r>
            <a:r>
              <a:rPr lang="en-IN" sz="2400" dirty="0">
                <a:latin typeface="Times New Roman"/>
                <a:ea typeface="+mn-lt"/>
                <a:cs typeface="+mn-lt"/>
              </a:rPr>
              <a:t>problem</a:t>
            </a:r>
            <a:r>
              <a:rPr lang="en-IN" dirty="0">
                <a:ea typeface="+mn-lt"/>
                <a:cs typeface="+mn-lt"/>
              </a:rPr>
              <a:t>.</a:t>
            </a:r>
            <a:r>
              <a:rPr lang="en-US" dirty="0">
                <a:ea typeface="+mn-lt"/>
                <a:cs typeface="+mn-lt"/>
              </a:rPr>
              <a:t> </a:t>
            </a:r>
            <a:endParaRPr lang="en-US"/>
          </a:p>
        </p:txBody>
      </p:sp>
    </p:spTree>
    <p:extLst>
      <p:ext uri="{BB962C8B-B14F-4D97-AF65-F5344CB8AC3E}">
        <p14:creationId xmlns:p14="http://schemas.microsoft.com/office/powerpoint/2010/main" val="2068440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766823"/>
          </a:xfrm>
        </p:spPr>
        <p:txBody>
          <a:bodyPr lIns="91440" tIns="45720" rIns="91440" bIns="45720" anchor="ctr">
            <a:normAutofit/>
          </a:bodyPr>
          <a:lstStyle/>
          <a:p>
            <a:r>
              <a:rPr lang="en-US" sz="2000" b="1" dirty="0">
                <a:latin typeface="Arial"/>
                <a:cs typeface="Times New Roman"/>
              </a:rPr>
              <a:t>Check how much null values are present in dataset</a:t>
            </a:r>
            <a:r>
              <a:rPr lang="en-US" sz="2000" b="1" dirty="0">
                <a:latin typeface="Arial"/>
                <a:cs typeface="Arial"/>
              </a:rPr>
              <a:t>:</a:t>
            </a:r>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1600200" y="1600200"/>
            <a:ext cx="3181514" cy="3689540"/>
          </a:xfrm>
          <a:prstGeom prst="rect">
            <a:avLst/>
          </a:prstGeom>
          <a:noFill/>
          <a:ln>
            <a:no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676400"/>
            <a:ext cx="3124200" cy="3657600"/>
          </a:xfrm>
          <a:prstGeom prst="rect">
            <a:avLst/>
          </a:prstGeom>
          <a:noFill/>
          <a:ln>
            <a:noFill/>
          </a:ln>
        </p:spPr>
      </p:pic>
    </p:spTree>
    <p:extLst>
      <p:ext uri="{BB962C8B-B14F-4D97-AF65-F5344CB8AC3E}">
        <p14:creationId xmlns:p14="http://schemas.microsoft.com/office/powerpoint/2010/main" val="1989960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40" tIns="45720" rIns="91440" bIns="45720" anchor="ctr">
            <a:normAutofit fontScale="90000"/>
          </a:bodyPr>
          <a:lstStyle/>
          <a:p>
            <a:br>
              <a:rPr lang="en-IN" sz="2700" dirty="0">
                <a:effectLst/>
              </a:rPr>
            </a:br>
            <a:br>
              <a:rPr lang="en-IN" sz="2000" dirty="0">
                <a:effectLst/>
              </a:rPr>
            </a:br>
            <a:r>
              <a:rPr lang="en-IN" sz="2000" b="1" dirty="0">
                <a:effectLst/>
                <a:latin typeface="Arial"/>
                <a:cs typeface="Arial"/>
              </a:rPr>
              <a:t>In below code </a:t>
            </a:r>
            <a:r>
              <a:rPr lang="en-IN" sz="2000" b="1" err="1">
                <a:effectLst/>
                <a:latin typeface="Arial"/>
                <a:cs typeface="Arial"/>
              </a:rPr>
              <a:t>df.dtypes</a:t>
            </a:r>
            <a:r>
              <a:rPr lang="en-IN" sz="2000" b="1" dirty="0">
                <a:effectLst/>
                <a:latin typeface="Arial"/>
                <a:cs typeface="Arial"/>
              </a:rPr>
              <a:t> is used to check the data types of all the column In above train and test dataset:</a:t>
            </a:r>
            <a:br>
              <a:rPr lang="en-US" sz="2000" b="1" dirty="0">
                <a:effectLst/>
                <a:latin typeface="Times New Roman" pitchFamily="18" charset="0"/>
                <a:cs typeface="Times New Roman" pitchFamily="18" charset="0"/>
              </a:rPr>
            </a:br>
            <a:r>
              <a:rPr lang="en-IN" sz="2000" b="1" dirty="0">
                <a:effectLst/>
                <a:latin typeface="Times New Roman"/>
                <a:cs typeface="Times New Roman"/>
              </a:rPr>
              <a:t> </a:t>
            </a:r>
            <a:br>
              <a:rPr lang="en-US" sz="2700" b="1" dirty="0">
                <a:effectLst/>
                <a:latin typeface="Times New Roman" pitchFamily="18" charset="0"/>
                <a:cs typeface="Times New Roman" pitchFamily="18" charset="0"/>
              </a:rPr>
            </a:br>
            <a:endParaRPr lang="en-US" sz="2700" b="1" dirty="0">
              <a:latin typeface="Times New Roman" pitchFamily="18" charset="0"/>
              <a:cs typeface="Times New Roman" pitchFamily="18" charset="0"/>
            </a:endParaRPr>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76400" y="1653702"/>
            <a:ext cx="2667000" cy="4289898"/>
          </a:xfrm>
          <a:prstGeom prst="rect">
            <a:avLst/>
          </a:prstGeom>
          <a:noFill/>
          <a:ln>
            <a:no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600200"/>
            <a:ext cx="2590800" cy="4343400"/>
          </a:xfrm>
          <a:prstGeom prst="rect">
            <a:avLst/>
          </a:prstGeom>
          <a:noFill/>
          <a:ln>
            <a:noFill/>
          </a:ln>
        </p:spPr>
      </p:pic>
    </p:spTree>
    <p:extLst>
      <p:ext uri="{BB962C8B-B14F-4D97-AF65-F5344CB8AC3E}">
        <p14:creationId xmlns:p14="http://schemas.microsoft.com/office/powerpoint/2010/main" val="3520781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563562"/>
          </a:xfrm>
        </p:spPr>
        <p:txBody>
          <a:bodyPr>
            <a:normAutofit/>
          </a:bodyPr>
          <a:lstStyle/>
          <a:p>
            <a:r>
              <a:rPr lang="en-US" sz="2800" b="1" dirty="0">
                <a:latin typeface="Arial" pitchFamily="34" charset="0"/>
                <a:cs typeface="Arial" pitchFamily="34" charset="0"/>
              </a:rPr>
              <a:t>EDA:</a:t>
            </a:r>
          </a:p>
        </p:txBody>
      </p:sp>
      <p:sp>
        <p:nvSpPr>
          <p:cNvPr id="3" name="Content Placeholder 2"/>
          <p:cNvSpPr>
            <a:spLocks noGrp="1"/>
          </p:cNvSpPr>
          <p:nvPr>
            <p:ph idx="1"/>
          </p:nvPr>
        </p:nvSpPr>
        <p:spPr>
          <a:xfrm>
            <a:off x="1435608" y="990600"/>
            <a:ext cx="7498080" cy="5257800"/>
          </a:xfrm>
        </p:spPr>
        <p:txBody>
          <a:bodyPr/>
          <a:lstStyle/>
          <a:p>
            <a:pPr marL="82296" indent="0">
              <a:buNone/>
            </a:pPr>
            <a:r>
              <a:rPr lang="en-US" sz="1800" b="1" dirty="0" err="1">
                <a:latin typeface="Arial" pitchFamily="34" charset="0"/>
                <a:cs typeface="Arial" pitchFamily="34" charset="0"/>
              </a:rPr>
              <a:t>Univarient</a:t>
            </a:r>
            <a:r>
              <a:rPr lang="en-US" sz="1800" b="1" dirty="0">
                <a:latin typeface="Arial" pitchFamily="34" charset="0"/>
                <a:cs typeface="Arial" pitchFamily="34" charset="0"/>
              </a:rPr>
              <a:t> Analysis of Train dataset</a:t>
            </a:r>
            <a:r>
              <a:rPr lang="en-US" sz="1800" dirty="0">
                <a:latin typeface="Arial" pitchFamily="34" charset="0"/>
                <a:cs typeface="Arial" pitchFamily="34" charset="0"/>
              </a:rPr>
              <a:t>:</a:t>
            </a:r>
          </a:p>
          <a:p>
            <a:pPr marL="82296" indent="0">
              <a:buNone/>
            </a:pPr>
            <a:r>
              <a:rPr lang="en-IN" sz="2000" dirty="0" err="1">
                <a:latin typeface="Times New Roman" pitchFamily="18" charset="0"/>
                <a:cs typeface="Times New Roman" pitchFamily="18" charset="0"/>
              </a:rPr>
              <a:t>Univarient</a:t>
            </a:r>
            <a:r>
              <a:rPr lang="en-IN" sz="2000" dirty="0">
                <a:latin typeface="Times New Roman" pitchFamily="18" charset="0"/>
                <a:cs typeface="Times New Roman" pitchFamily="18" charset="0"/>
              </a:rPr>
              <a:t> analysis of  ‘</a:t>
            </a:r>
            <a:r>
              <a:rPr lang="en-IN" sz="2000" dirty="0" err="1">
                <a:latin typeface="Times New Roman" pitchFamily="18" charset="0"/>
                <a:cs typeface="Times New Roman" pitchFamily="18" charset="0"/>
              </a:rPr>
              <a:t>MSSubClass</a:t>
            </a:r>
            <a:r>
              <a:rPr lang="en-IN" sz="2000" dirty="0">
                <a:latin typeface="Times New Roman" pitchFamily="18" charset="0"/>
                <a:cs typeface="Times New Roman" pitchFamily="18" charset="0"/>
              </a:rPr>
              <a:t>’ and ‘</a:t>
            </a:r>
            <a:r>
              <a:rPr lang="en-IN" sz="2000" dirty="0" err="1">
                <a:latin typeface="Times New Roman" pitchFamily="18" charset="0"/>
                <a:cs typeface="Times New Roman" pitchFamily="18" charset="0"/>
              </a:rPr>
              <a:t>MSZoning</a:t>
            </a:r>
            <a:r>
              <a:rPr lang="en-IN" sz="2000" dirty="0">
                <a:latin typeface="Times New Roman" pitchFamily="18" charset="0"/>
                <a:cs typeface="Times New Roman" pitchFamily="18" charset="0"/>
              </a:rPr>
              <a:t>’ column in train dataset</a:t>
            </a:r>
            <a:r>
              <a:rPr lang="en-IN" dirty="0"/>
              <a:t>:</a:t>
            </a:r>
          </a:p>
          <a:p>
            <a:pPr marL="82296" indent="0">
              <a:buNone/>
            </a:pPr>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438400"/>
            <a:ext cx="2749550" cy="2914650"/>
          </a:xfrm>
          <a:prstGeom prst="rect">
            <a:avLst/>
          </a:prstGeom>
          <a:noFill/>
          <a:ln>
            <a:no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5181600" y="2362200"/>
            <a:ext cx="2806700" cy="2914650"/>
          </a:xfrm>
          <a:prstGeom prst="rect">
            <a:avLst/>
          </a:prstGeom>
          <a:noFill/>
          <a:ln>
            <a:noFill/>
          </a:ln>
        </p:spPr>
      </p:pic>
    </p:spTree>
    <p:extLst>
      <p:ext uri="{BB962C8B-B14F-4D97-AF65-F5344CB8AC3E}">
        <p14:creationId xmlns:p14="http://schemas.microsoft.com/office/powerpoint/2010/main" val="2020546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639762"/>
          </a:xfrm>
        </p:spPr>
        <p:txBody>
          <a:bodyPr lIns="91440" tIns="45720" rIns="91440" bIns="45720" anchor="ctr">
            <a:noAutofit/>
          </a:bodyPr>
          <a:lstStyle/>
          <a:p>
            <a:br>
              <a:rPr lang="en-US" sz="2000" dirty="0">
                <a:effectLst/>
              </a:rPr>
            </a:br>
            <a:r>
              <a:rPr lang="en-US" sz="2000" b="1" err="1">
                <a:effectLst/>
                <a:latin typeface="Arial"/>
                <a:cs typeface="Arial"/>
              </a:rPr>
              <a:t>Univarient</a:t>
            </a:r>
            <a:r>
              <a:rPr lang="en-US" sz="2000" b="1" dirty="0">
                <a:effectLst/>
                <a:latin typeface="Arial"/>
                <a:cs typeface="Arial"/>
              </a:rPr>
              <a:t> analysis of 8 columns in train dataset.</a:t>
            </a:r>
            <a:br>
              <a:rPr lang="en-US" sz="2000" b="1" dirty="0">
                <a:effectLst/>
                <a:latin typeface="Arial" pitchFamily="34" charset="0"/>
                <a:cs typeface="Arial" pitchFamily="34" charset="0"/>
              </a:rPr>
            </a:br>
            <a:endParaRPr lang="en-US" sz="2000" b="1">
              <a:latin typeface="Arial" pitchFamily="34" charset="0"/>
              <a:cs typeface="Arial" pitchFamily="34" charset="0"/>
            </a:endParaRPr>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1" y="1295400"/>
            <a:ext cx="2895600" cy="4229317"/>
          </a:xfrm>
          <a:prstGeom prst="rect">
            <a:avLst/>
          </a:prstGeom>
          <a:noFill/>
          <a:ln>
            <a:no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5181600" y="1143000"/>
            <a:ext cx="2616200" cy="4241800"/>
          </a:xfrm>
          <a:prstGeom prst="rect">
            <a:avLst/>
          </a:prstGeom>
          <a:noFill/>
          <a:ln>
            <a:noFill/>
          </a:ln>
        </p:spPr>
      </p:pic>
      <p:sp>
        <p:nvSpPr>
          <p:cNvPr id="3" name="TextBox 2">
            <a:extLst>
              <a:ext uri="{FF2B5EF4-FFF2-40B4-BE49-F238E27FC236}">
                <a16:creationId xmlns:a16="http://schemas.microsoft.com/office/drawing/2014/main" id="{6779AB8C-5395-49F2-AF39-57FBCB004CD1}"/>
              </a:ext>
            </a:extLst>
          </p:cNvPr>
          <p:cNvSpPr txBox="1"/>
          <p:nvPr/>
        </p:nvSpPr>
        <p:spPr>
          <a:xfrm>
            <a:off x="3200399"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38738581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146</TotalTime>
  <Words>458</Words>
  <Application>Microsoft Office PowerPoint</Application>
  <PresentationFormat>On-screen Show (4:3)</PresentationFormat>
  <Paragraphs>30</Paragraphs>
  <Slides>54</Slides>
  <Notes>0</Notes>
  <HiddenSlides>0</HiddenSlides>
  <MMClips>0</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Solstice</vt:lpstr>
      <vt:lpstr>PowerPoint Presentation</vt:lpstr>
      <vt:lpstr> Problem Definition </vt:lpstr>
      <vt:lpstr>Dataset:</vt:lpstr>
      <vt:lpstr>Train and Test Dataset:</vt:lpstr>
      <vt:lpstr>Data Analysis:</vt:lpstr>
      <vt:lpstr>Check how much null values are present in dataset:</vt:lpstr>
      <vt:lpstr>  In below code df.dtypes is used to check the data types of all the column In above train and test dataset:   </vt:lpstr>
      <vt:lpstr>EDA:</vt:lpstr>
      <vt:lpstr> Univarient analysis of 8 columns in train dataset. </vt:lpstr>
      <vt:lpstr>Univarient analysis is shows graphical representation of  all columns in Train dataset:</vt:lpstr>
      <vt:lpstr>Bi varient Analysis Train dataset:   </vt:lpstr>
      <vt:lpstr>PowerPoint Presentation</vt:lpstr>
      <vt:lpstr>PowerPoint Presentation</vt:lpstr>
      <vt:lpstr> Multi Varient Analysis of Train Dataset: </vt:lpstr>
      <vt:lpstr> Histplot Train Dataset:  </vt:lpstr>
      <vt:lpstr> Checking Outliers of Train Dataset: </vt:lpstr>
      <vt:lpstr>PowerPoint Presentation</vt:lpstr>
      <vt:lpstr> Univarient Analysis of Test dataset: </vt:lpstr>
      <vt:lpstr> Univarient analysis of 8 columns in train dataset: </vt:lpstr>
      <vt:lpstr>PowerPoint Presentation</vt:lpstr>
      <vt:lpstr> Bi varient Analysis Test dataset:   </vt:lpstr>
      <vt:lpstr>PowerPoint Presentation</vt:lpstr>
      <vt:lpstr>PowerPoint Presentation</vt:lpstr>
      <vt:lpstr> Multi Varient Analysis of Test Dataset: </vt:lpstr>
      <vt:lpstr>Histplot Test Dataset: </vt:lpstr>
      <vt:lpstr> Checking Outliers of Train Dataset: </vt:lpstr>
      <vt:lpstr>PowerPoint Presentation</vt:lpstr>
      <vt:lpstr>PowerPoint Presentation</vt:lpstr>
      <vt:lpstr>4. Preprocessing Steps:</vt:lpstr>
      <vt:lpstr>PowerPoint Presentation</vt:lpstr>
      <vt:lpstr>Encoding:</vt:lpstr>
      <vt:lpstr>Here we converted categorical data into numeric in test dataset :</vt:lpstr>
      <vt:lpstr>Here drop ‘PoolArea’ column and 'Utilities' because all NAN values are present :</vt:lpstr>
      <vt:lpstr>Visualization:</vt:lpstr>
      <vt:lpstr>Heatmap of Train dataset:</vt:lpstr>
      <vt:lpstr> Correlation of Test dataset: </vt:lpstr>
      <vt:lpstr>Heatmap of Test dataset:</vt:lpstr>
      <vt:lpstr>Use Z-score for check dataloss: </vt:lpstr>
      <vt:lpstr>  Use IQR for check dataloss:  </vt:lpstr>
      <vt:lpstr>Checking Skewness:</vt:lpstr>
      <vt:lpstr>Remove skewness use PowerTransformer and log transformer technique in dataset. </vt:lpstr>
      <vt:lpstr>Min Max scaler Technique:</vt:lpstr>
      <vt:lpstr>5.Building Machine learning Models:</vt:lpstr>
      <vt:lpstr>PowerPoint Presentation</vt:lpstr>
      <vt:lpstr>Ridge Regression: </vt:lpstr>
      <vt:lpstr>RandomForest Regression: </vt:lpstr>
      <vt:lpstr>SVR Regression: </vt:lpstr>
      <vt:lpstr>DecisionTreeRegressor: </vt:lpstr>
      <vt:lpstr>PowerPoint Presentation</vt:lpstr>
      <vt:lpstr>GridSearchCv: </vt:lpstr>
      <vt:lpstr>PowerPoint Presentation</vt:lpstr>
      <vt:lpstr>PowerPoint Presentation</vt:lpstr>
      <vt:lpstr>Finally Load the model and predict the values: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Ankita</dc:creator>
  <cp:lastModifiedBy>Ankita</cp:lastModifiedBy>
  <cp:revision>419</cp:revision>
  <dcterms:created xsi:type="dcterms:W3CDTF">2021-10-02T15:51:10Z</dcterms:created>
  <dcterms:modified xsi:type="dcterms:W3CDTF">2021-10-02T21:45:38Z</dcterms:modified>
</cp:coreProperties>
</file>